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1" r:id="rId5"/>
    <p:sldId id="273" r:id="rId6"/>
    <p:sldId id="272" r:id="rId7"/>
    <p:sldId id="288" r:id="rId8"/>
    <p:sldId id="274" r:id="rId9"/>
    <p:sldId id="275" r:id="rId10"/>
    <p:sldId id="276" r:id="rId11"/>
    <p:sldId id="277" r:id="rId12"/>
    <p:sldId id="278" r:id="rId13"/>
    <p:sldId id="279" r:id="rId14"/>
    <p:sldId id="281" r:id="rId15"/>
    <p:sldId id="282" r:id="rId16"/>
    <p:sldId id="280" r:id="rId17"/>
    <p:sldId id="283" r:id="rId18"/>
    <p:sldId id="284" r:id="rId19"/>
    <p:sldId id="259" r:id="rId2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22552" autoAdjust="0"/>
  </p:normalViewPr>
  <p:slideViewPr>
    <p:cSldViewPr snapToGrid="0">
      <p:cViewPr varScale="1">
        <p:scale>
          <a:sx n="15" d="100"/>
          <a:sy n="15" d="100"/>
        </p:scale>
        <p:origin x="257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1339F-F903-4A9F-82A3-628D10FCF5A0}" type="datetimeFigureOut">
              <a:rPr lang="uk-UA" smtClean="0"/>
              <a:t>29.11.2021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4CAE1-31B5-4F9A-AA2A-0325E1F2AB5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5251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4CAE1-31B5-4F9A-AA2A-0325E1F2AB5B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94966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0300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33931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45486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67357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69157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0462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19459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4082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4CAE1-31B5-4F9A-AA2A-0325E1F2AB5B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16509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5969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27304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31393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4CAE1-31B5-4F9A-AA2A-0325E1F2AB5B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77183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28123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05655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372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482B-5E20-4EBF-BF2B-172A52EAF354}" type="datetimeFigureOut">
              <a:rPr lang="uk-UA" smtClean="0"/>
              <a:t>29.11.2021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CA34-F429-41DE-AB97-4DEF03A6C7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07415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482B-5E20-4EBF-BF2B-172A52EAF354}" type="datetimeFigureOut">
              <a:rPr lang="uk-UA" smtClean="0"/>
              <a:t>29.11.2021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CA34-F429-41DE-AB97-4DEF03A6C7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14178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482B-5E20-4EBF-BF2B-172A52EAF354}" type="datetimeFigureOut">
              <a:rPr lang="uk-UA" smtClean="0"/>
              <a:t>29.11.2021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CA34-F429-41DE-AB97-4DEF03A6C7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7867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482B-5E20-4EBF-BF2B-172A52EAF354}" type="datetimeFigureOut">
              <a:rPr lang="uk-UA" smtClean="0"/>
              <a:t>29.11.2021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CA34-F429-41DE-AB97-4DEF03A6C7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3749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482B-5E20-4EBF-BF2B-172A52EAF354}" type="datetimeFigureOut">
              <a:rPr lang="uk-UA" smtClean="0"/>
              <a:t>29.11.2021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CA34-F429-41DE-AB97-4DEF03A6C7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765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482B-5E20-4EBF-BF2B-172A52EAF354}" type="datetimeFigureOut">
              <a:rPr lang="uk-UA" smtClean="0"/>
              <a:t>29.11.2021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CA34-F429-41DE-AB97-4DEF03A6C7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7996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482B-5E20-4EBF-BF2B-172A52EAF354}" type="datetimeFigureOut">
              <a:rPr lang="uk-UA" smtClean="0"/>
              <a:t>29.11.2021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CA34-F429-41DE-AB97-4DEF03A6C7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107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482B-5E20-4EBF-BF2B-172A52EAF354}" type="datetimeFigureOut">
              <a:rPr lang="uk-UA" smtClean="0"/>
              <a:t>29.11.2021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CA34-F429-41DE-AB97-4DEF03A6C7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58559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482B-5E20-4EBF-BF2B-172A52EAF354}" type="datetimeFigureOut">
              <a:rPr lang="uk-UA" smtClean="0"/>
              <a:t>29.11.2021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CA34-F429-41DE-AB97-4DEF03A6C7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53372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482B-5E20-4EBF-BF2B-172A52EAF354}" type="datetimeFigureOut">
              <a:rPr lang="uk-UA" smtClean="0"/>
              <a:t>29.11.2021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CA34-F429-41DE-AB97-4DEF03A6C7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95152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482B-5E20-4EBF-BF2B-172A52EAF354}" type="datetimeFigureOut">
              <a:rPr lang="uk-UA" smtClean="0"/>
              <a:t>29.11.2021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CA34-F429-41DE-AB97-4DEF03A6C7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18334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1482B-5E20-4EBF-BF2B-172A52EAF354}" type="datetimeFigureOut">
              <a:rPr lang="uk-UA" smtClean="0"/>
              <a:t>29.11.2021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CCA34-F429-41DE-AB97-4DEF03A6C7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2915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YL1Ql_IJ1x8" TargetMode="External"/><Relationship Id="rId5" Type="http://schemas.openxmlformats.org/officeDocument/2006/relationships/image" Target="../media/image22.png"/><Relationship Id="rId10" Type="http://schemas.openxmlformats.org/officeDocument/2006/relationships/slide" Target="slide4.xml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slide" Target="slide4.xml"/><Relationship Id="rId5" Type="http://schemas.openxmlformats.org/officeDocument/2006/relationships/image" Target="../media/image26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7.PNG"/><Relationship Id="rId7" Type="http://schemas.openxmlformats.org/officeDocument/2006/relationships/image" Target="../media/image100.png"/><Relationship Id="rId12" Type="http://schemas.openxmlformats.org/officeDocument/2006/relationships/slide" Target="slide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28.PNG"/><Relationship Id="rId10" Type="http://schemas.openxmlformats.org/officeDocument/2006/relationships/slide" Target="slide4.xml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slide" Target="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slide" Target="slide4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slide" Target="slide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slide" Target="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slide" Target="slid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17.xml"/><Relationship Id="rId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4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slide" Target="slide4.xml"/><Relationship Id="rId4" Type="http://schemas.openxmlformats.org/officeDocument/2006/relationships/image" Target="../media/image68.png"/><Relationship Id="rId9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>
          <a:xfrm>
            <a:off x="718457" y="3802487"/>
            <a:ext cx="11473543" cy="1951914"/>
          </a:xfrm>
        </p:spPr>
        <p:txBody>
          <a:bodyPr>
            <a:normAutofit/>
          </a:bodyPr>
          <a:lstStyle/>
          <a:p>
            <a:r>
              <a:rPr lang="uk-UA" sz="4800" b="1" dirty="0" smtClean="0">
                <a:solidFill>
                  <a:srgbClr val="0070C0"/>
                </a:solidFill>
              </a:rPr>
              <a:t>Обчислювальна геометрія </a:t>
            </a:r>
            <a:br>
              <a:rPr lang="uk-UA" sz="4800" b="1" dirty="0" smtClean="0">
                <a:solidFill>
                  <a:srgbClr val="0070C0"/>
                </a:solidFill>
              </a:rPr>
            </a:br>
            <a:r>
              <a:rPr lang="uk-UA" sz="4800" b="1" dirty="0" smtClean="0">
                <a:solidFill>
                  <a:srgbClr val="0070C0"/>
                </a:solidFill>
              </a:rPr>
              <a:t>та </a:t>
            </a:r>
            <a:r>
              <a:rPr lang="uk-UA" sz="4800" b="1" dirty="0" err="1" smtClean="0">
                <a:solidFill>
                  <a:srgbClr val="0070C0"/>
                </a:solidFill>
              </a:rPr>
              <a:t>комп</a:t>
            </a:r>
            <a:r>
              <a:rPr lang="en-US" sz="4800" b="1" dirty="0" smtClean="0">
                <a:solidFill>
                  <a:srgbClr val="0070C0"/>
                </a:solidFill>
              </a:rPr>
              <a:t>’</a:t>
            </a:r>
            <a:r>
              <a:rPr lang="uk-UA" sz="4800" b="1" dirty="0" err="1" smtClean="0">
                <a:solidFill>
                  <a:srgbClr val="0070C0"/>
                </a:solidFill>
              </a:rPr>
              <a:t>ютерна</a:t>
            </a:r>
            <a:r>
              <a:rPr lang="uk-UA" sz="4800" b="1" dirty="0" smtClean="0">
                <a:solidFill>
                  <a:srgbClr val="0070C0"/>
                </a:solidFill>
              </a:rPr>
              <a:t> графіка</a:t>
            </a:r>
            <a:endParaRPr lang="uk-UA" sz="4800" b="1" dirty="0">
              <a:solidFill>
                <a:srgbClr val="0070C0"/>
              </a:solidFill>
            </a:endParaRP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37083" y="5754401"/>
            <a:ext cx="5968374" cy="542104"/>
          </a:xfrm>
        </p:spPr>
        <p:txBody>
          <a:bodyPr/>
          <a:lstStyle/>
          <a:p>
            <a:r>
              <a:rPr lang="uk-UA" b="1" dirty="0" smtClean="0"/>
              <a:t>Лекція </a:t>
            </a:r>
            <a:r>
              <a:rPr lang="en-US" b="1" dirty="0" smtClean="0"/>
              <a:t>5 ( </a:t>
            </a:r>
            <a:r>
              <a:rPr lang="uk-UA" b="1" dirty="0" smtClean="0"/>
              <a:t>частина </a:t>
            </a:r>
            <a:r>
              <a:rPr lang="en-US" b="1" dirty="0" smtClean="0"/>
              <a:t>3</a:t>
            </a:r>
            <a:r>
              <a:rPr lang="uk-UA" b="1" dirty="0" smtClean="0"/>
              <a:t>)</a:t>
            </a:r>
            <a:endParaRPr lang="uk-UA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118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063" y="2361371"/>
            <a:ext cx="4030884" cy="1798023"/>
          </a:xfrm>
          <a:prstGeom prst="rect">
            <a:avLst/>
          </a:prstGeom>
        </p:spPr>
      </p:pic>
      <p:pic>
        <p:nvPicPr>
          <p:cNvPr id="8" name="Picture 2" descr="Рисунок 1.1 – Центральное проецирова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083" y="1674914"/>
            <a:ext cx="25622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5" y="2449211"/>
            <a:ext cx="4384608" cy="160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9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115" y="1067321"/>
            <a:ext cx="5839454" cy="26047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Прямоугольник 2"/>
          <p:cNvSpPr/>
          <p:nvPr/>
        </p:nvSpPr>
        <p:spPr>
          <a:xfrm>
            <a:off x="3170601" y="408089"/>
            <a:ext cx="6323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err="1">
                <a:solidFill>
                  <a:srgbClr val="00B050"/>
                </a:solidFill>
              </a:rPr>
              <a:t>Центральні</a:t>
            </a:r>
            <a:r>
              <a:rPr lang="ru-RU" sz="2400" b="1" dirty="0">
                <a:solidFill>
                  <a:srgbClr val="00B050"/>
                </a:solidFill>
              </a:rPr>
              <a:t> </a:t>
            </a:r>
            <a:r>
              <a:rPr lang="ru-RU" sz="2400" b="1" dirty="0" err="1">
                <a:solidFill>
                  <a:srgbClr val="00B050"/>
                </a:solidFill>
              </a:rPr>
              <a:t>проекції</a:t>
            </a:r>
            <a:r>
              <a:rPr lang="ru-RU" sz="2400" b="1" dirty="0">
                <a:solidFill>
                  <a:srgbClr val="00B050"/>
                </a:solidFill>
              </a:rPr>
              <a:t> з </a:t>
            </a:r>
            <a:r>
              <a:rPr lang="ru-RU" sz="2400" b="1" dirty="0" err="1">
                <a:solidFill>
                  <a:srgbClr val="00B050"/>
                </a:solidFill>
              </a:rPr>
              <a:t>різною</a:t>
            </a:r>
            <a:r>
              <a:rPr lang="ru-RU" sz="2400" b="1" dirty="0">
                <a:solidFill>
                  <a:srgbClr val="00B050"/>
                </a:solidFill>
              </a:rPr>
              <a:t> </a:t>
            </a:r>
            <a:r>
              <a:rPr lang="ru-RU" sz="2400" b="1" dirty="0" err="1">
                <a:solidFill>
                  <a:srgbClr val="00B050"/>
                </a:solidFill>
              </a:rPr>
              <a:t>кількістю</a:t>
            </a:r>
            <a:r>
              <a:rPr lang="ru-RU" sz="2400" b="1" dirty="0">
                <a:solidFill>
                  <a:srgbClr val="00B050"/>
                </a:solidFill>
              </a:rPr>
              <a:t> </a:t>
            </a:r>
            <a:r>
              <a:rPr lang="ru-RU" sz="2400" b="1" dirty="0" err="1">
                <a:solidFill>
                  <a:srgbClr val="00B050"/>
                </a:solidFill>
              </a:rPr>
              <a:t>сходів</a:t>
            </a:r>
            <a:endParaRPr lang="uk-UA" sz="2400" b="1" dirty="0">
              <a:solidFill>
                <a:srgbClr val="00B05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008" y="4158546"/>
            <a:ext cx="4067175" cy="20097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899" y="4104987"/>
            <a:ext cx="4536293" cy="192405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816391" y="6374645"/>
            <a:ext cx="4777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>
                <a:solidFill>
                  <a:srgbClr val="0070C0"/>
                </a:solidFill>
                <a:hlinkClick r:id="rId6"/>
              </a:rPr>
              <a:t>https://www.youtube.com/watch?v=YL1Ql_IJ1x8</a:t>
            </a:r>
            <a:endParaRPr lang="uk-UA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459" y="6374645"/>
            <a:ext cx="468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Про побудову 3-точкової перспективи</a:t>
            </a:r>
            <a:endParaRPr lang="uk-UA" dirty="0"/>
          </a:p>
        </p:txBody>
      </p:sp>
      <p:grpSp>
        <p:nvGrpSpPr>
          <p:cNvPr id="12" name="Группа 11"/>
          <p:cNvGrpSpPr/>
          <p:nvPr/>
        </p:nvGrpSpPr>
        <p:grpSpPr>
          <a:xfrm>
            <a:off x="861449" y="3841599"/>
            <a:ext cx="2937619" cy="2380281"/>
            <a:chOff x="861449" y="3841599"/>
            <a:chExt cx="2937619" cy="2380281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1449" y="3888885"/>
              <a:ext cx="2937619" cy="2332995"/>
            </a:xfrm>
            <a:prstGeom prst="rect">
              <a:avLst/>
            </a:prstGeom>
          </p:spPr>
        </p:pic>
        <p:sp>
          <p:nvSpPr>
            <p:cNvPr id="11" name="Прямоугольник 10"/>
            <p:cNvSpPr/>
            <p:nvPr/>
          </p:nvSpPr>
          <p:spPr>
            <a:xfrm>
              <a:off x="2915829" y="3841599"/>
              <a:ext cx="425767" cy="711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pic>
        <p:nvPicPr>
          <p:cNvPr id="14" name="Рисунок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2634" y="3501957"/>
            <a:ext cx="4117699" cy="287268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2434" y="1332658"/>
            <a:ext cx="3338584" cy="1934076"/>
          </a:xfrm>
          <a:prstGeom prst="rect">
            <a:avLst/>
          </a:prstGeom>
        </p:spPr>
      </p:pic>
      <p:sp>
        <p:nvSpPr>
          <p:cNvPr id="16" name="Управляющая кнопка: настраиваемая 15">
            <a:hlinkClick r:id="rId10" action="ppaction://hlinksldjump" highlightClick="1"/>
          </p:cNvPr>
          <p:cNvSpPr/>
          <p:nvPr/>
        </p:nvSpPr>
        <p:spPr>
          <a:xfrm>
            <a:off x="10350500" y="153596"/>
            <a:ext cx="1588154" cy="332515"/>
          </a:xfrm>
          <a:prstGeom prst="actionButtonBlank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До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схеми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14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угольник 2"/>
          <p:cNvSpPr/>
          <p:nvPr/>
        </p:nvSpPr>
        <p:spPr>
          <a:xfrm>
            <a:off x="3382087" y="201868"/>
            <a:ext cx="4482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dirty="0" smtClean="0">
                <a:solidFill>
                  <a:srgbClr val="00B050"/>
                </a:solidFill>
              </a:rPr>
              <a:t>Побудова центральної проекції</a:t>
            </a:r>
            <a:endParaRPr lang="uk-UA" sz="2400" b="1" dirty="0">
              <a:solidFill>
                <a:srgbClr val="00B05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5927681" y="2602828"/>
            <a:ext cx="5773115" cy="895851"/>
            <a:chOff x="3743864" y="884660"/>
            <a:chExt cx="7043717" cy="11871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3743864" y="904070"/>
                  <a:ext cx="3830128" cy="11677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uk-UA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uk-UA" sz="1600" b="0" i="1" smtClean="0">
                                    <a:latin typeface="Cambria Math" panose="02040503050406030204" pitchFamily="18" charset="0"/>
                                  </a:rPr>
                                  <m:t>пр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uk-UA" sz="1600" b="0" i="1" smtClean="0">
                                    <a:latin typeface="Cambria Math" panose="02040503050406030204" pitchFamily="18" charset="0"/>
                                  </a:rPr>
                                  <m:t>пл</m:t>
                                </m:r>
                              </m:sub>
                            </m:sSub>
                          </m:den>
                        </m:f>
                        <m:r>
                          <a:rPr lang="uk-UA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;</m:t>
                        </m:r>
                      </m:oMath>
                    </m:oMathPara>
                  </a14:m>
                  <a:endParaRPr lang="en-US" sz="1600" b="0" dirty="0" smtClean="0"/>
                </a:p>
                <a:p>
                  <a:endParaRPr lang="uk-UA" sz="160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3864" y="904070"/>
                  <a:ext cx="3830128" cy="11677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957453" y="884660"/>
                  <a:ext cx="3830128" cy="11677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uk-UA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uk-UA" sz="1600" b="0" i="1" smtClean="0">
                                    <a:latin typeface="Cambria Math" panose="02040503050406030204" pitchFamily="18" charset="0"/>
                                  </a:rPr>
                                  <m:t>пр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uk-UA" sz="1600" b="0" i="1" smtClean="0">
                                    <a:latin typeface="Cambria Math" panose="02040503050406030204" pitchFamily="18" charset="0"/>
                                  </a:rPr>
                                  <m:t>пл</m:t>
                                </m:r>
                              </m:sub>
                            </m:sSub>
                          </m:den>
                        </m:f>
                        <m:r>
                          <a:rPr lang="uk-UA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oMath>
                    </m:oMathPara>
                  </a14:m>
                  <a:endParaRPr lang="en-US" sz="1600" b="0" dirty="0" smtClean="0"/>
                </a:p>
                <a:p>
                  <a:endParaRPr lang="uk-UA" sz="16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7453" y="884660"/>
                  <a:ext cx="3830128" cy="116773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782" y="995577"/>
            <a:ext cx="4286250" cy="50006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38148" y="1018424"/>
            <a:ext cx="5185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Z</a:t>
            </a:r>
            <a:r>
              <a:rPr lang="uk-UA" sz="2000" baseline="-25000" dirty="0" smtClean="0"/>
              <a:t>к </a:t>
            </a:r>
            <a:r>
              <a:rPr lang="en-US" sz="2000" dirty="0" smtClean="0"/>
              <a:t>=(0, 0, </a:t>
            </a:r>
            <a:r>
              <a:rPr lang="en-US" sz="2000" dirty="0"/>
              <a:t>z</a:t>
            </a:r>
            <a:r>
              <a:rPr lang="uk-UA" sz="2000" baseline="-25000" dirty="0"/>
              <a:t>к</a:t>
            </a:r>
            <a:r>
              <a:rPr lang="en-US" sz="2000" dirty="0" smtClean="0"/>
              <a:t>)</a:t>
            </a:r>
            <a:r>
              <a:rPr lang="uk-UA" dirty="0" smtClean="0"/>
              <a:t> - точка розташування камери</a:t>
            </a:r>
            <a:endParaRPr lang="uk-UA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6138148" y="1462214"/>
            <a:ext cx="6053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z</a:t>
            </a:r>
            <a:r>
              <a:rPr lang="uk-UA" sz="2000" baseline="-25000" dirty="0" err="1" smtClean="0"/>
              <a:t>пл</a:t>
            </a:r>
            <a:r>
              <a:rPr lang="uk-UA" dirty="0" smtClean="0"/>
              <a:t> – відстань від початку с/к до площини </a:t>
            </a:r>
            <a:r>
              <a:rPr lang="uk-UA" dirty="0" err="1" smtClean="0"/>
              <a:t>проекціювання</a:t>
            </a:r>
            <a:endParaRPr lang="uk-UA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6138148" y="2177716"/>
            <a:ext cx="5185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chemeClr val="accent5">
                    <a:lumMod val="75000"/>
                  </a:schemeClr>
                </a:solidFill>
              </a:rPr>
              <a:t>Для довільної точки простору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P(x, y, z):</a:t>
            </a:r>
            <a:endParaRPr lang="uk-UA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2461592" y="1662269"/>
            <a:ext cx="1682514" cy="24984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H="1">
            <a:off x="2387270" y="1676334"/>
            <a:ext cx="14590" cy="2470729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2387270" y="4147063"/>
            <a:ext cx="1727530" cy="494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2417668" y="3143607"/>
            <a:ext cx="1025143" cy="1019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Овал 26"/>
          <p:cNvSpPr/>
          <p:nvPr/>
        </p:nvSpPr>
        <p:spPr>
          <a:xfrm>
            <a:off x="3765630" y="4604531"/>
            <a:ext cx="72189" cy="72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8" name="Овал 27"/>
          <p:cNvSpPr/>
          <p:nvPr/>
        </p:nvSpPr>
        <p:spPr>
          <a:xfrm>
            <a:off x="3257690" y="3459794"/>
            <a:ext cx="72189" cy="72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4" name="TextBox 33"/>
          <p:cNvSpPr txBox="1"/>
          <p:nvPr/>
        </p:nvSpPr>
        <p:spPr>
          <a:xfrm>
            <a:off x="5927681" y="3284958"/>
            <a:ext cx="5185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chemeClr val="accent5">
                    <a:lumMod val="75000"/>
                  </a:schemeClr>
                </a:solidFill>
              </a:rPr>
              <a:t>Проекційні координати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P(x, y, z):</a:t>
            </a:r>
            <a:endParaRPr lang="uk-UA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9460909" y="3614289"/>
            <a:ext cx="1124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>
                <a:solidFill>
                  <a:schemeClr val="accent5">
                    <a:lumMod val="75000"/>
                  </a:schemeClr>
                </a:solidFill>
              </a:rPr>
              <a:t>Матриця:</a:t>
            </a:r>
            <a:endParaRPr lang="uk-UA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967286" y="3896856"/>
                <a:ext cx="3776472" cy="134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uk-UA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пр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uk-UA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uk-UA" sz="1400" i="1">
                                              <a:latin typeface="Cambria Math" panose="02040503050406030204" pitchFamily="18" charset="0"/>
                                            </a:rPr>
                                            <m:t>пр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uk-UA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uk-UA" sz="1400" i="1">
                                              <a:latin typeface="Cambria Math" panose="02040503050406030204" pitchFamily="18" charset="0"/>
                                            </a:rPr>
                                            <m:t>пр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uk-UA" sz="1400" i="1">
                                                  <a:latin typeface="Cambria Math" panose="02040503050406030204" pitchFamily="18" charset="0"/>
                                                </a:rPr>
                                                <m:t>пл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uk-UA" sz="1400" i="1">
                                                  <a:latin typeface="Cambria Math" panose="02040503050406030204" pitchFamily="18" charset="0"/>
                                                </a:rPr>
                                                <m:t>пл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/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/>
                                      </m:eqAr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       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      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пл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uk-UA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286" y="3896856"/>
                <a:ext cx="3776472" cy="13442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Группа 37"/>
          <p:cNvGrpSpPr/>
          <p:nvPr/>
        </p:nvGrpSpPr>
        <p:grpSpPr>
          <a:xfrm>
            <a:off x="5798625" y="3698736"/>
            <a:ext cx="2504358" cy="1539509"/>
            <a:chOff x="6349667" y="3715724"/>
            <a:chExt cx="2504358" cy="15395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573192" y="3715724"/>
                  <a:ext cx="2280833" cy="728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uk-UA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uk-UA" sz="1600" i="1">
                              <a:latin typeface="Cambria Math" panose="02040503050406030204" pitchFamily="18" charset="0"/>
                            </a:rPr>
                            <m:t>пр</m:t>
                          </m:r>
                        </m:sub>
                      </m:sSub>
                      <m:r>
                        <a:rPr lang="uk-UA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uk-UA" sz="1600" i="1">
                                  <a:latin typeface="Cambria Math" panose="02040503050406030204" pitchFamily="18" charset="0"/>
                                </a:rPr>
                                <m:t>пл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a14:m>
                  <a:r>
                    <a:rPr lang="en-US" b="0" dirty="0" smtClean="0"/>
                    <a:t>;</a:t>
                  </a:r>
                </a:p>
                <a:p>
                  <a:endParaRPr lang="uk-UA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3192" y="3715724"/>
                  <a:ext cx="2280833" cy="728469"/>
                </a:xfrm>
                <a:prstGeom prst="rect">
                  <a:avLst/>
                </a:prstGeom>
                <a:blipFill>
                  <a:blip r:embed="rId7"/>
                  <a:stretch>
                    <a:fillRect t="-4202"/>
                  </a:stretch>
                </a:blipFill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573192" y="4201014"/>
                  <a:ext cx="1884358" cy="728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uk-UA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uk-UA" sz="1600" i="1">
                              <a:latin typeface="Cambria Math" panose="02040503050406030204" pitchFamily="18" charset="0"/>
                            </a:rPr>
                            <m:t>пр</m:t>
                          </m:r>
                        </m:sub>
                      </m:sSub>
                      <m:r>
                        <a:rPr lang="uk-UA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uk-UA" sz="1600" i="1">
                                  <a:latin typeface="Cambria Math" panose="02040503050406030204" pitchFamily="18" charset="0"/>
                                </a:rPr>
                                <m:t>пл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a14:m>
                  <a:r>
                    <a:rPr lang="en-US" b="0" dirty="0" smtClean="0"/>
                    <a:t>;</a:t>
                  </a:r>
                </a:p>
                <a:p>
                  <a:endParaRPr lang="uk-UA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3192" y="4201014"/>
                  <a:ext cx="1884358" cy="728469"/>
                </a:xfrm>
                <a:prstGeom prst="rect">
                  <a:avLst/>
                </a:prstGeom>
                <a:blipFill>
                  <a:blip r:embed="rId8"/>
                  <a:stretch>
                    <a:fillRect t="-3333"/>
                  </a:stretch>
                </a:blipFill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6349667" y="4670458"/>
                  <a:ext cx="188435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uk-UA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uk-UA" sz="1400" i="1">
                                <a:latin typeface="Cambria Math" panose="02040503050406030204" pitchFamily="18" charset="0"/>
                              </a:rPr>
                              <m:t>пр</m:t>
                            </m:r>
                          </m:sub>
                        </m:sSub>
                        <m:r>
                          <a:rPr lang="uk-UA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uk-UA" sz="1600" i="1">
                                <a:latin typeface="Cambria Math" panose="02040503050406030204" pitchFamily="18" charset="0"/>
                              </a:rPr>
                              <m:t>пл</m:t>
                            </m:r>
                          </m:sub>
                        </m:sSub>
                      </m:oMath>
                    </m:oMathPara>
                  </a14:m>
                  <a:endParaRPr lang="en-US" sz="1600" b="0" dirty="0" smtClean="0"/>
                </a:p>
                <a:p>
                  <a:endParaRPr lang="uk-UA" sz="16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9667" y="4670458"/>
                  <a:ext cx="1884358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Прямоугольник 38"/>
          <p:cNvSpPr/>
          <p:nvPr/>
        </p:nvSpPr>
        <p:spPr>
          <a:xfrm>
            <a:off x="6244351" y="5279844"/>
            <a:ext cx="4208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>
                <a:solidFill>
                  <a:schemeClr val="accent5">
                    <a:lumMod val="75000"/>
                  </a:schemeClr>
                </a:solidFill>
              </a:rPr>
              <a:t>Послідовність перетворення координат:</a:t>
            </a:r>
            <a:endParaRPr lang="uk-UA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244351" y="5707689"/>
                <a:ext cx="5410724" cy="413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uk-U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uk-UA" b="0" i="1" smtClean="0">
                                <a:latin typeface="Cambria Math" panose="02040503050406030204" pitchFamily="18" charset="0"/>
                              </a:rPr>
                              <m:t>пр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пр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пр</m:t>
                            </m:r>
                          </m:sub>
                        </m:sSub>
                      </m:e>
                    </m:d>
                  </m:oMath>
                </a14:m>
                <a:endParaRPr lang="uk-UA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351" y="5707689"/>
                <a:ext cx="5410724" cy="413959"/>
              </a:xfrm>
              <a:prstGeom prst="rect">
                <a:avLst/>
              </a:prstGeom>
              <a:blipFill>
                <a:blip r:embed="rId10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6897423" y="5960426"/>
            <a:ext cx="14510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200" dirty="0" err="1">
                <a:solidFill>
                  <a:srgbClr val="00B050"/>
                </a:solidFill>
              </a:rPr>
              <a:t>а</a:t>
            </a:r>
            <a:r>
              <a:rPr lang="uk-UA" sz="1200" dirty="0" err="1" smtClean="0">
                <a:solidFill>
                  <a:srgbClr val="00B050"/>
                </a:solidFill>
              </a:rPr>
              <a:t>финне</a:t>
            </a:r>
            <a:r>
              <a:rPr lang="uk-UA" dirty="0" smtClean="0">
                <a:solidFill>
                  <a:srgbClr val="00B050"/>
                </a:solidFill>
              </a:rPr>
              <a:t> </a:t>
            </a:r>
            <a:r>
              <a:rPr lang="uk-UA" sz="1200" dirty="0">
                <a:solidFill>
                  <a:srgbClr val="00B050"/>
                </a:solidFill>
              </a:rPr>
              <a:t>перетворення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02983" y="5985596"/>
            <a:ext cx="2036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200" dirty="0" smtClean="0">
                <a:solidFill>
                  <a:srgbClr val="00B050"/>
                </a:solidFill>
              </a:rPr>
              <a:t>перспективне</a:t>
            </a:r>
            <a:r>
              <a:rPr lang="uk-UA" dirty="0" smtClean="0">
                <a:solidFill>
                  <a:srgbClr val="00B050"/>
                </a:solidFill>
              </a:rPr>
              <a:t> </a:t>
            </a:r>
            <a:r>
              <a:rPr lang="uk-UA" sz="1200" dirty="0">
                <a:solidFill>
                  <a:srgbClr val="00B050"/>
                </a:solidFill>
              </a:rPr>
              <a:t>перетворення</a:t>
            </a:r>
          </a:p>
        </p:txBody>
      </p:sp>
      <p:sp>
        <p:nvSpPr>
          <p:cNvPr id="29" name="Управляющая кнопка: настраиваемая 28">
            <a:hlinkClick r:id="rId11" action="ppaction://hlinksldjump" highlightClick="1"/>
          </p:cNvPr>
          <p:cNvSpPr/>
          <p:nvPr/>
        </p:nvSpPr>
        <p:spPr>
          <a:xfrm>
            <a:off x="10350500" y="153596"/>
            <a:ext cx="1588154" cy="332515"/>
          </a:xfrm>
          <a:prstGeom prst="actionButtonBlank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До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схеми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39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4" grpId="0"/>
      <p:bldP spid="35" grpId="0"/>
      <p:bldP spid="36" grpId="0"/>
      <p:bldP spid="39" grpId="0"/>
      <p:bldP spid="40" grpId="0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5" y="1422217"/>
            <a:ext cx="6112929" cy="348930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253225" y="432700"/>
            <a:ext cx="5236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dirty="0" smtClean="0">
                <a:solidFill>
                  <a:srgbClr val="00B050"/>
                </a:solidFill>
              </a:rPr>
              <a:t>Перспективна</a:t>
            </a:r>
            <a:r>
              <a:rPr lang="en-US" sz="2400" b="1" dirty="0" smtClean="0">
                <a:solidFill>
                  <a:srgbClr val="00B050"/>
                </a:solidFill>
              </a:rPr>
              <a:t> (</a:t>
            </a:r>
            <a:r>
              <a:rPr lang="uk-UA" sz="2400" b="1" dirty="0" smtClean="0">
                <a:solidFill>
                  <a:srgbClr val="00B050"/>
                </a:solidFill>
              </a:rPr>
              <a:t>центральна) проекція</a:t>
            </a:r>
            <a:endParaRPr lang="uk-UA" sz="2400" b="1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0664" y="901762"/>
            <a:ext cx="802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- площина </a:t>
            </a:r>
            <a:r>
              <a:rPr lang="uk-UA" dirty="0" err="1" smtClean="0"/>
              <a:t>проеціювання</a:t>
            </a:r>
            <a:r>
              <a:rPr lang="uk-UA" dirty="0" smtClean="0"/>
              <a:t> розташована перед точкою сходу</a:t>
            </a:r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7301484" y="1167734"/>
            <a:ext cx="45476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indent="-539750"/>
            <a:r>
              <a:rPr lang="uk-UA" dirty="0" smtClean="0"/>
              <a:t>+, -   - </a:t>
            </a:r>
            <a:r>
              <a:rPr lang="uk-UA" sz="1600" dirty="0" smtClean="0"/>
              <a:t>координати на дальній та ближній до центру с/к </a:t>
            </a:r>
            <a:r>
              <a:rPr lang="uk-UA" sz="1600" dirty="0" err="1" smtClean="0"/>
              <a:t>площин</a:t>
            </a:r>
            <a:r>
              <a:rPr lang="uk-UA" sz="1600" dirty="0" smtClean="0"/>
              <a:t> </a:t>
            </a:r>
            <a:r>
              <a:rPr lang="uk-UA" sz="1600" dirty="0" err="1" smtClean="0"/>
              <a:t>проеціювання</a:t>
            </a:r>
            <a:endParaRPr lang="uk-UA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156448" y="2071667"/>
            <a:ext cx="403555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/>
            <a:r>
              <a:rPr lang="uk-UA" dirty="0"/>
              <a:t>- </a:t>
            </a:r>
            <a:r>
              <a:rPr lang="uk-UA" sz="1600" dirty="0" smtClean="0"/>
              <a:t>відстані від точки сходу до ближньої</a:t>
            </a:r>
            <a:r>
              <a:rPr lang="en-US" sz="1600" dirty="0" smtClean="0"/>
              <a:t> / </a:t>
            </a:r>
            <a:r>
              <a:rPr lang="uk-UA" sz="1600" dirty="0" smtClean="0"/>
              <a:t>дальньої  </a:t>
            </a:r>
            <a:r>
              <a:rPr lang="uk-UA" sz="1600" dirty="0" err="1" smtClean="0"/>
              <a:t>площин</a:t>
            </a:r>
            <a:r>
              <a:rPr lang="uk-UA" sz="1600" dirty="0" smtClean="0"/>
              <a:t> </a:t>
            </a:r>
            <a:r>
              <a:rPr lang="uk-UA" sz="1600" dirty="0" err="1" smtClean="0"/>
              <a:t>проеціювання</a:t>
            </a:r>
            <a:r>
              <a:rPr lang="uk-UA" sz="1600" dirty="0" smtClean="0"/>
              <a:t> </a:t>
            </a:r>
            <a:endParaRPr lang="uk-UA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7365492" y="2935533"/>
            <a:ext cx="448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 smtClean="0"/>
              <a:t>Координати проекцій на дальній площині:</a:t>
            </a:r>
            <a:endParaRPr lang="uk-UA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30183" y="3195669"/>
                <a:ext cx="2365232" cy="293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uk-UA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uk-UA" sz="1200" b="0" i="1" smtClean="0">
                              <a:latin typeface="Cambria Math" panose="02040503050406030204" pitchFamily="18" charset="0"/>
                            </a:rPr>
                            <m:t>пр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/(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uk-UA" sz="1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183" y="3195669"/>
                <a:ext cx="2365232" cy="293542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330183" y="3489211"/>
                <a:ext cx="2365232" cy="293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uk-UA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uk-UA" sz="1200" b="0" i="1" smtClean="0">
                              <a:latin typeface="Cambria Math" panose="02040503050406030204" pitchFamily="18" charset="0"/>
                            </a:rPr>
                            <m:t>пр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𝑌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/(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uk-UA" sz="1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183" y="3489211"/>
                <a:ext cx="2365232" cy="293542"/>
              </a:xfrm>
              <a:prstGeom prst="rect">
                <a:avLst/>
              </a:prstGeom>
              <a:blipFill>
                <a:blip r:embed="rId5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/>
          <p:cNvSpPr/>
          <p:nvPr/>
        </p:nvSpPr>
        <p:spPr>
          <a:xfrm>
            <a:off x="7125211" y="3840697"/>
            <a:ext cx="20067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600" dirty="0"/>
              <a:t>на </a:t>
            </a:r>
            <a:r>
              <a:rPr lang="uk-UA" sz="1600" dirty="0" smtClean="0"/>
              <a:t>ближній </a:t>
            </a:r>
            <a:r>
              <a:rPr lang="uk-UA" sz="1600" dirty="0"/>
              <a:t>площині: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357615" y="4199659"/>
                <a:ext cx="2365232" cy="293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uk-UA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uk-UA" sz="1200" b="0" i="1" smtClean="0">
                              <a:latin typeface="Cambria Math" panose="02040503050406030204" pitchFamily="18" charset="0"/>
                            </a:rPr>
                            <m:t>пр−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uk-UA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/(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uk-UA" sz="1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615" y="4199659"/>
                <a:ext cx="2365232" cy="293542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357615" y="4462912"/>
                <a:ext cx="2365232" cy="293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uk-UA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uk-UA" sz="1200" b="0" i="1" smtClean="0">
                              <a:latin typeface="Cambria Math" panose="02040503050406030204" pitchFamily="18" charset="0"/>
                            </a:rPr>
                            <m:t>пр−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𝑌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uk-UA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/(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uk-UA" sz="1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615" y="4462912"/>
                <a:ext cx="2365232" cy="293542"/>
              </a:xfrm>
              <a:prstGeom prst="rect">
                <a:avLst/>
              </a:prstGeom>
              <a:blipFill>
                <a:blip r:embed="rId7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/>
          <p:cNvSpPr/>
          <p:nvPr/>
        </p:nvSpPr>
        <p:spPr>
          <a:xfrm>
            <a:off x="3954575" y="5169747"/>
            <a:ext cx="40287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600" dirty="0" smtClean="0"/>
              <a:t>У разі симетричного розташування </a:t>
            </a:r>
            <a:r>
              <a:rPr lang="uk-UA" sz="1600" dirty="0" err="1" smtClean="0"/>
              <a:t>площин</a:t>
            </a:r>
            <a:r>
              <a:rPr lang="uk-UA" sz="1600" dirty="0" smtClean="0"/>
              <a:t>:</a:t>
            </a:r>
            <a:endParaRPr lang="uk-UA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093899" y="5463749"/>
                <a:ext cx="2365232" cy="293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uk-UA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uk-UA" sz="1200" b="0" i="1" smtClean="0">
                              <a:latin typeface="Cambria Math" panose="02040503050406030204" pitchFamily="18" charset="0"/>
                            </a:rPr>
                            <m:t>пр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uk-UA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uk-UA" sz="1200" i="1">
                              <a:latin typeface="Cambria Math" panose="02040503050406030204" pitchFamily="18" charset="0"/>
                            </a:rPr>
                            <m:t>пр</m:t>
                          </m:r>
                          <m:r>
                            <a:rPr lang="uk-UA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uk-UA" sz="1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899" y="5463749"/>
                <a:ext cx="2365232" cy="2935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093899" y="5680029"/>
                <a:ext cx="2365232" cy="293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uk-UA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uk-UA" sz="1200" b="0" i="1" smtClean="0">
                              <a:latin typeface="Cambria Math" panose="02040503050406030204" pitchFamily="18" charset="0"/>
                            </a:rPr>
                            <m:t>пр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uk-UA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uk-UA" sz="1200" i="1">
                              <a:latin typeface="Cambria Math" panose="02040503050406030204" pitchFamily="18" charset="0"/>
                            </a:rPr>
                            <m:t>пр</m:t>
                          </m:r>
                          <m:r>
                            <a:rPr lang="uk-UA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uk-UA" sz="1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899" y="5680029"/>
                <a:ext cx="2365232" cy="2935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321851" y="2120228"/>
                <a:ext cx="2386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uk-UA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uk-UA" sz="1200" b="0" i="1" smtClean="0">
                              <a:latin typeface="Cambria Math" panose="02040503050406030204" pitchFamily="18" charset="0"/>
                            </a:rPr>
                            <m:t>пл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uk-UA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uk-UA" sz="1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851" y="2120228"/>
                <a:ext cx="2386584" cy="276999"/>
              </a:xfrm>
              <a:prstGeom prst="rect">
                <a:avLst/>
              </a:prstGeom>
              <a:blipFill>
                <a:blip r:embed="rId10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331378" y="2356559"/>
                <a:ext cx="2386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uk-UA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uk-UA" sz="1200" b="0" i="1" smtClean="0">
                              <a:latin typeface="Cambria Math" panose="02040503050406030204" pitchFamily="18" charset="0"/>
                            </a:rPr>
                            <m:t>пл+</m:t>
                          </m:r>
                        </m:sub>
                      </m:sSub>
                      <m:r>
                        <a:rPr lang="uk-UA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uk-UA" sz="1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378" y="2356559"/>
                <a:ext cx="2386584" cy="276999"/>
              </a:xfrm>
              <a:prstGeom prst="rect">
                <a:avLst/>
              </a:prstGeom>
              <a:blipFill>
                <a:blip r:embed="rId11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Управляющая кнопка: настраиваемая 19">
            <a:hlinkClick r:id="rId12" action="ppaction://hlinksldjump" highlightClick="1"/>
          </p:cNvPr>
          <p:cNvSpPr/>
          <p:nvPr/>
        </p:nvSpPr>
        <p:spPr>
          <a:xfrm>
            <a:off x="10350500" y="153596"/>
            <a:ext cx="1588154" cy="332515"/>
          </a:xfrm>
          <a:prstGeom prst="actionButtonBlank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До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схеми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31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угольник 2"/>
          <p:cNvSpPr/>
          <p:nvPr/>
        </p:nvSpPr>
        <p:spPr>
          <a:xfrm>
            <a:off x="3253225" y="432700"/>
            <a:ext cx="5236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dirty="0" smtClean="0">
                <a:solidFill>
                  <a:srgbClr val="00B050"/>
                </a:solidFill>
              </a:rPr>
              <a:t>Перспективна</a:t>
            </a:r>
            <a:r>
              <a:rPr lang="en-US" sz="2400" b="1" dirty="0" smtClean="0">
                <a:solidFill>
                  <a:srgbClr val="00B050"/>
                </a:solidFill>
              </a:rPr>
              <a:t> (</a:t>
            </a:r>
            <a:r>
              <a:rPr lang="uk-UA" sz="2400" b="1" dirty="0" smtClean="0">
                <a:solidFill>
                  <a:srgbClr val="00B050"/>
                </a:solidFill>
              </a:rPr>
              <a:t>центральна) проекція</a:t>
            </a:r>
            <a:endParaRPr lang="uk-UA" sz="2400" b="1" dirty="0">
              <a:solidFill>
                <a:srgbClr val="00B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2591" y="1488057"/>
            <a:ext cx="432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Якщо </a:t>
            </a:r>
            <a:r>
              <a:rPr lang="en-US" i="1" dirty="0" smtClean="0"/>
              <a:t>Z</a:t>
            </a:r>
            <a:r>
              <a:rPr lang="uk-UA" sz="900" i="1" dirty="0" smtClean="0"/>
              <a:t> </a:t>
            </a:r>
            <a:r>
              <a:rPr lang="en-US" sz="1600" i="1" dirty="0" smtClean="0"/>
              <a:t>k</a:t>
            </a:r>
            <a:r>
              <a:rPr lang="uk-UA" i="1" dirty="0" smtClean="0"/>
              <a:t>=0:</a:t>
            </a:r>
            <a:endParaRPr lang="uk-UA" i="1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2391030" y="1466705"/>
            <a:ext cx="3149860" cy="717312"/>
            <a:chOff x="5063480" y="3957133"/>
            <a:chExt cx="3149860" cy="717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5063480" y="3957133"/>
                  <a:ext cx="2280833" cy="6959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uk-UA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uk-UA" sz="1600" i="1">
                              <a:latin typeface="Cambria Math" panose="02040503050406030204" pitchFamily="18" charset="0"/>
                            </a:rPr>
                            <m:t>пр</m:t>
                          </m:r>
                        </m:sub>
                      </m:sSub>
                      <m:r>
                        <a:rPr lang="uk-UA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uk-UA" sz="1600" i="1">
                                  <a:latin typeface="Cambria Math" panose="02040503050406030204" pitchFamily="18" charset="0"/>
                                </a:rPr>
                                <m:t>пл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a14:m>
                  <a:r>
                    <a:rPr lang="en-US" b="0" dirty="0" smtClean="0"/>
                    <a:t>;</a:t>
                  </a:r>
                </a:p>
                <a:p>
                  <a:endParaRPr lang="uk-UA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3480" y="3957133"/>
                  <a:ext cx="2280833" cy="695960"/>
                </a:xfrm>
                <a:prstGeom prst="rect">
                  <a:avLst/>
                </a:prstGeom>
                <a:blipFill>
                  <a:blip r:embed="rId3"/>
                  <a:stretch>
                    <a:fillRect t="-4386"/>
                  </a:stretch>
                </a:blipFill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328982" y="3978485"/>
                  <a:ext cx="1884358" cy="6959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uk-UA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uk-UA" sz="1600" i="1">
                              <a:latin typeface="Cambria Math" panose="02040503050406030204" pitchFamily="18" charset="0"/>
                            </a:rPr>
                            <m:t>пр</m:t>
                          </m:r>
                        </m:sub>
                      </m:sSub>
                      <m:r>
                        <a:rPr lang="uk-UA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uk-UA" sz="1600" i="1">
                                  <a:latin typeface="Cambria Math" panose="02040503050406030204" pitchFamily="18" charset="0"/>
                                </a:rPr>
                                <m:t>пл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a14:m>
                  <a:r>
                    <a:rPr lang="en-US" b="0" dirty="0" smtClean="0"/>
                    <a:t>;</a:t>
                  </a:r>
                </a:p>
                <a:p>
                  <a:endParaRPr lang="uk-UA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8982" y="3978485"/>
                  <a:ext cx="1884358" cy="695960"/>
                </a:xfrm>
                <a:prstGeom prst="rect">
                  <a:avLst/>
                </a:prstGeom>
                <a:blipFill>
                  <a:blip r:embed="rId4"/>
                  <a:stretch>
                    <a:fillRect t="-3509"/>
                  </a:stretch>
                </a:blipFill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31469" y="-255055"/>
            <a:ext cx="2156931" cy="74157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1184" y="1124969"/>
            <a:ext cx="861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chemeClr val="accent5">
                    <a:lumMod val="75000"/>
                  </a:schemeClr>
                </a:solidFill>
              </a:rPr>
              <a:t>1) Оптимальне розташування центру видової системи координат:</a:t>
            </a:r>
            <a:endParaRPr lang="uk-UA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8366" y="1530441"/>
            <a:ext cx="235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chemeClr val="accent5">
                    <a:lumMod val="75000"/>
                  </a:schemeClr>
                </a:solidFill>
              </a:rPr>
              <a:t>2). Кут огляду:</a:t>
            </a:r>
            <a:endParaRPr lang="uk-UA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7810041" y="1857389"/>
            <a:ext cx="3787184" cy="401933"/>
            <a:chOff x="1187152" y="2018758"/>
            <a:chExt cx="3787184" cy="401933"/>
          </a:xfrm>
        </p:grpSpPr>
        <p:sp>
          <p:nvSpPr>
            <p:cNvPr id="12" name="TextBox 11"/>
            <p:cNvSpPr txBox="1"/>
            <p:nvPr/>
          </p:nvSpPr>
          <p:spPr>
            <a:xfrm>
              <a:off x="2048256" y="2051359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dirty="0" smtClean="0"/>
                <a:t>- розміри екрану</a:t>
              </a:r>
              <a:endParaRPr lang="uk-U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187152" y="2018758"/>
                  <a:ext cx="1170432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uk-U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uk-UA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152" y="2018758"/>
                  <a:ext cx="1170432" cy="391261"/>
                </a:xfrm>
                <a:prstGeom prst="rect">
                  <a:avLst/>
                </a:prstGeom>
                <a:blipFill>
                  <a:blip r:embed="rId6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/>
          <p:cNvSpPr txBox="1"/>
          <p:nvPr/>
        </p:nvSpPr>
        <p:spPr>
          <a:xfrm>
            <a:off x="8489595" y="2460466"/>
            <a:ext cx="370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Кути огляду по горизонталі та по вертикалі: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297570" y="2887417"/>
                <a:ext cx="2867253" cy="499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uk-UA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𝑎𝑟𝑐𝑡𝑔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uk-UA" sz="1400" b="0" i="1" smtClean="0">
                                  <a:latin typeface="Cambria Math" panose="02040503050406030204" pitchFamily="18" charset="0"/>
                                </a:rPr>
                                <m:t>пл</m:t>
                              </m:r>
                            </m:sub>
                          </m:sSub>
                          <m:r>
                            <a:rPr lang="uk-UA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uk-UA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570" y="2887417"/>
                <a:ext cx="2867253" cy="499432"/>
              </a:xfrm>
              <a:prstGeom prst="rect">
                <a:avLst/>
              </a:prstGeom>
              <a:blipFill>
                <a:blip r:embed="rId7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297570" y="3308533"/>
                <a:ext cx="2867253" cy="505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uk-UA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𝑎𝑟𝑐𝑡𝑔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uk-UA" sz="1400" b="0" i="1" smtClean="0">
                                  <a:latin typeface="Cambria Math" panose="02040503050406030204" pitchFamily="18" charset="0"/>
                                </a:rPr>
                                <m:t>пл</m:t>
                              </m:r>
                            </m:sub>
                          </m:sSub>
                          <m:r>
                            <a:rPr lang="uk-UA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uk-UA" sz="1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570" y="3308533"/>
                <a:ext cx="2867253" cy="505267"/>
              </a:xfrm>
              <a:prstGeom prst="rect">
                <a:avLst/>
              </a:prstGeom>
              <a:blipFill>
                <a:blip r:embed="rId8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Группа 17"/>
          <p:cNvGrpSpPr/>
          <p:nvPr/>
        </p:nvGrpSpPr>
        <p:grpSpPr>
          <a:xfrm>
            <a:off x="4290709" y="5017985"/>
            <a:ext cx="4325112" cy="369332"/>
            <a:chOff x="1067288" y="1980287"/>
            <a:chExt cx="4325112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2466320" y="1980287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dirty="0" smtClean="0"/>
                <a:t>- </a:t>
              </a:r>
              <a:r>
                <a:rPr lang="uk-UA" dirty="0"/>
                <a:t>ф</a:t>
              </a:r>
              <a:r>
                <a:rPr lang="uk-UA" dirty="0" smtClean="0"/>
                <a:t>окусна відстань</a:t>
              </a:r>
              <a:endParaRPr lang="uk-U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067288" y="2024423"/>
                  <a:ext cx="15270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uk-UA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uk-UA" sz="1400" b="0" i="1" smtClean="0">
                                <a:latin typeface="Cambria Math" panose="02040503050406030204" pitchFamily="18" charset="0"/>
                              </a:rPr>
                              <m:t>пл</m:t>
                            </m:r>
                          </m:sub>
                        </m:sSub>
                      </m:oMath>
                    </m:oMathPara>
                  </a14:m>
                  <a:endParaRPr lang="uk-UA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7288" y="2024423"/>
                  <a:ext cx="1527050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3364385" y="5723624"/>
            <a:ext cx="617776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i="1" dirty="0" err="1">
                <a:solidFill>
                  <a:srgbClr val="00B050"/>
                </a:solidFill>
              </a:rPr>
              <a:t>чим</a:t>
            </a:r>
            <a:r>
              <a:rPr lang="ru-RU" i="1" dirty="0">
                <a:solidFill>
                  <a:srgbClr val="00B050"/>
                </a:solidFill>
              </a:rPr>
              <a:t> </a:t>
            </a:r>
            <a:r>
              <a:rPr lang="ru-RU" i="1" dirty="0" err="1">
                <a:solidFill>
                  <a:srgbClr val="00B050"/>
                </a:solidFill>
              </a:rPr>
              <a:t>менше</a:t>
            </a:r>
            <a:r>
              <a:rPr lang="ru-RU" i="1" dirty="0">
                <a:solidFill>
                  <a:srgbClr val="00B050"/>
                </a:solidFill>
              </a:rPr>
              <a:t> </a:t>
            </a:r>
            <a:r>
              <a:rPr lang="ru-RU" i="1" dirty="0" err="1">
                <a:solidFill>
                  <a:srgbClr val="00B050"/>
                </a:solidFill>
              </a:rPr>
              <a:t>фокусна</a:t>
            </a:r>
            <a:r>
              <a:rPr lang="ru-RU" i="1" dirty="0">
                <a:solidFill>
                  <a:srgbClr val="00B050"/>
                </a:solidFill>
              </a:rPr>
              <a:t> </a:t>
            </a:r>
            <a:r>
              <a:rPr lang="ru-RU" i="1" dirty="0" err="1">
                <a:solidFill>
                  <a:srgbClr val="00B050"/>
                </a:solidFill>
              </a:rPr>
              <a:t>відстань</a:t>
            </a:r>
            <a:r>
              <a:rPr lang="ru-RU" i="1" dirty="0">
                <a:solidFill>
                  <a:srgbClr val="00B050"/>
                </a:solidFill>
              </a:rPr>
              <a:t>, </a:t>
            </a:r>
            <a:r>
              <a:rPr lang="ru-RU" i="1" dirty="0" err="1">
                <a:solidFill>
                  <a:srgbClr val="00B050"/>
                </a:solidFill>
              </a:rPr>
              <a:t>тим</a:t>
            </a:r>
            <a:r>
              <a:rPr lang="ru-RU" i="1" dirty="0">
                <a:solidFill>
                  <a:srgbClr val="00B050"/>
                </a:solidFill>
              </a:rPr>
              <a:t> </a:t>
            </a:r>
            <a:r>
              <a:rPr lang="ru-RU" i="1" dirty="0" err="1">
                <a:solidFill>
                  <a:srgbClr val="00B050"/>
                </a:solidFill>
              </a:rPr>
              <a:t>більше</a:t>
            </a:r>
            <a:r>
              <a:rPr lang="ru-RU" i="1" dirty="0">
                <a:solidFill>
                  <a:srgbClr val="00B050"/>
                </a:solidFill>
              </a:rPr>
              <a:t> кут </a:t>
            </a:r>
            <a:r>
              <a:rPr lang="ru-RU" i="1" dirty="0" err="1">
                <a:solidFill>
                  <a:srgbClr val="00B050"/>
                </a:solidFill>
              </a:rPr>
              <a:t>огляду</a:t>
            </a:r>
            <a:endParaRPr lang="uk-UA" i="1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64385" y="5952426"/>
            <a:ext cx="617776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i="1" dirty="0" err="1">
                <a:solidFill>
                  <a:srgbClr val="00B050"/>
                </a:solidFill>
              </a:rPr>
              <a:t>чим</a:t>
            </a:r>
            <a:r>
              <a:rPr lang="ru-RU" i="1" dirty="0">
                <a:solidFill>
                  <a:srgbClr val="00B050"/>
                </a:solidFill>
              </a:rPr>
              <a:t> </a:t>
            </a:r>
            <a:r>
              <a:rPr lang="ru-RU" i="1" dirty="0" err="1">
                <a:solidFill>
                  <a:srgbClr val="00B050"/>
                </a:solidFill>
              </a:rPr>
              <a:t>більше</a:t>
            </a:r>
            <a:r>
              <a:rPr lang="ru-RU" i="1" dirty="0" smtClean="0">
                <a:solidFill>
                  <a:srgbClr val="00B050"/>
                </a:solidFill>
              </a:rPr>
              <a:t> </a:t>
            </a:r>
            <a:r>
              <a:rPr lang="ru-RU" i="1" dirty="0" err="1">
                <a:solidFill>
                  <a:srgbClr val="00B050"/>
                </a:solidFill>
              </a:rPr>
              <a:t>фокусна</a:t>
            </a:r>
            <a:r>
              <a:rPr lang="ru-RU" i="1" dirty="0">
                <a:solidFill>
                  <a:srgbClr val="00B050"/>
                </a:solidFill>
              </a:rPr>
              <a:t> </a:t>
            </a:r>
            <a:r>
              <a:rPr lang="ru-RU" i="1" dirty="0" err="1">
                <a:solidFill>
                  <a:srgbClr val="00B050"/>
                </a:solidFill>
              </a:rPr>
              <a:t>відстань</a:t>
            </a:r>
            <a:r>
              <a:rPr lang="ru-RU" i="1" dirty="0">
                <a:solidFill>
                  <a:srgbClr val="00B050"/>
                </a:solidFill>
              </a:rPr>
              <a:t>, </a:t>
            </a:r>
            <a:r>
              <a:rPr lang="ru-RU" i="1" dirty="0" err="1">
                <a:solidFill>
                  <a:srgbClr val="00B050"/>
                </a:solidFill>
              </a:rPr>
              <a:t>тим</a:t>
            </a:r>
            <a:r>
              <a:rPr lang="ru-RU" i="1" dirty="0">
                <a:solidFill>
                  <a:srgbClr val="00B050"/>
                </a:solidFill>
              </a:rPr>
              <a:t> </a:t>
            </a:r>
            <a:r>
              <a:rPr lang="ru-RU" i="1" dirty="0" err="1">
                <a:solidFill>
                  <a:srgbClr val="00B050"/>
                </a:solidFill>
              </a:rPr>
              <a:t>менше</a:t>
            </a:r>
            <a:r>
              <a:rPr lang="ru-RU" i="1" dirty="0" smtClean="0">
                <a:solidFill>
                  <a:srgbClr val="00B050"/>
                </a:solidFill>
              </a:rPr>
              <a:t> </a:t>
            </a:r>
            <a:r>
              <a:rPr lang="ru-RU" i="1" dirty="0">
                <a:solidFill>
                  <a:srgbClr val="00B050"/>
                </a:solidFill>
              </a:rPr>
              <a:t>кут </a:t>
            </a:r>
            <a:r>
              <a:rPr lang="ru-RU" i="1" dirty="0" err="1">
                <a:solidFill>
                  <a:srgbClr val="00B050"/>
                </a:solidFill>
              </a:rPr>
              <a:t>огляду</a:t>
            </a:r>
            <a:endParaRPr lang="uk-UA" i="1" dirty="0">
              <a:solidFill>
                <a:srgbClr val="00B05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6266" y="731051"/>
            <a:ext cx="3648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u="sng" dirty="0" smtClean="0"/>
              <a:t>Заслуговують уваги питання:</a:t>
            </a:r>
            <a:endParaRPr lang="uk-UA" u="sng" dirty="0"/>
          </a:p>
        </p:txBody>
      </p:sp>
      <p:sp>
        <p:nvSpPr>
          <p:cNvPr id="24" name="Управляющая кнопка: настраиваемая 23">
            <a:hlinkClick r:id="rId10" action="ppaction://hlinksldjump" highlightClick="1"/>
          </p:cNvPr>
          <p:cNvSpPr/>
          <p:nvPr/>
        </p:nvSpPr>
        <p:spPr>
          <a:xfrm>
            <a:off x="10350500" y="153596"/>
            <a:ext cx="1588154" cy="332515"/>
          </a:xfrm>
          <a:prstGeom prst="actionButtonBlank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До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схеми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61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58" y="4796056"/>
            <a:ext cx="3858319" cy="165781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253225" y="432700"/>
            <a:ext cx="5236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dirty="0" smtClean="0">
                <a:solidFill>
                  <a:srgbClr val="00B050"/>
                </a:solidFill>
              </a:rPr>
              <a:t>Перспективна</a:t>
            </a:r>
            <a:r>
              <a:rPr lang="en-US" sz="2400" b="1" dirty="0" smtClean="0">
                <a:solidFill>
                  <a:srgbClr val="00B050"/>
                </a:solidFill>
              </a:rPr>
              <a:t> (</a:t>
            </a:r>
            <a:r>
              <a:rPr lang="uk-UA" sz="2400" b="1" dirty="0" smtClean="0">
                <a:solidFill>
                  <a:srgbClr val="00B050"/>
                </a:solidFill>
              </a:rPr>
              <a:t>центральна) проекція</a:t>
            </a:r>
            <a:endParaRPr lang="uk-UA" sz="2400" b="1" dirty="0">
              <a:solidFill>
                <a:srgbClr val="00B05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659" y="1036689"/>
            <a:ext cx="1001877" cy="145384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437" y="2957054"/>
            <a:ext cx="3590163" cy="171067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275" y="1040140"/>
            <a:ext cx="2581325" cy="1450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53562" y="2486961"/>
            <a:ext cx="361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Кут при </a:t>
            </a:r>
            <a:r>
              <a:rPr lang="ru-RU" dirty="0" err="1" smtClean="0">
                <a:solidFill>
                  <a:srgbClr val="0070C0"/>
                </a:solidFill>
              </a:rPr>
              <a:t>створенні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 err="1" smtClean="0">
                <a:solidFill>
                  <a:srgbClr val="0070C0"/>
                </a:solidFill>
              </a:rPr>
              <a:t>проекції</a:t>
            </a:r>
            <a:endParaRPr lang="uk-UA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88666" y="2493908"/>
            <a:ext cx="416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Кут при </a:t>
            </a:r>
            <a:r>
              <a:rPr lang="ru-RU" dirty="0" err="1" smtClean="0">
                <a:solidFill>
                  <a:srgbClr val="0070C0"/>
                </a:solidFill>
              </a:rPr>
              <a:t>огляді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 err="1" smtClean="0">
                <a:solidFill>
                  <a:srgbClr val="0070C0"/>
                </a:solidFill>
              </a:rPr>
              <a:t>зображення</a:t>
            </a:r>
            <a:r>
              <a:rPr lang="ru-RU" dirty="0" smtClean="0">
                <a:solidFill>
                  <a:srgbClr val="0070C0"/>
                </a:solidFill>
              </a:rPr>
              <a:t> на </a:t>
            </a:r>
            <a:r>
              <a:rPr lang="ru-RU" dirty="0" err="1" smtClean="0">
                <a:solidFill>
                  <a:srgbClr val="0070C0"/>
                </a:solidFill>
              </a:rPr>
              <a:t>екрані</a:t>
            </a:r>
            <a:endParaRPr lang="uk-UA" dirty="0">
              <a:solidFill>
                <a:srgbClr val="0070C0"/>
              </a:solidFill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649942" y="3881219"/>
            <a:ext cx="4938724" cy="661719"/>
            <a:chOff x="1649942" y="4155539"/>
            <a:chExt cx="4938724" cy="661719"/>
          </a:xfrm>
        </p:grpSpPr>
        <p:sp>
          <p:nvSpPr>
            <p:cNvPr id="10" name="TextBox 9"/>
            <p:cNvSpPr txBox="1"/>
            <p:nvPr/>
          </p:nvSpPr>
          <p:spPr>
            <a:xfrm>
              <a:off x="3662586" y="4155539"/>
              <a:ext cx="2926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sz="1600" i="1" dirty="0" smtClean="0">
                  <a:solidFill>
                    <a:srgbClr val="0070C0"/>
                  </a:solidFill>
                </a:rPr>
                <a:t> </a:t>
              </a:r>
              <a:r>
                <a:rPr lang="uk-UA" sz="1600" i="1" dirty="0">
                  <a:solidFill>
                    <a:srgbClr val="0070C0"/>
                  </a:solidFill>
                </a:rPr>
                <a:t>ф</a:t>
              </a:r>
              <a:r>
                <a:rPr lang="uk-UA" sz="1600" i="1" dirty="0" smtClean="0">
                  <a:solidFill>
                    <a:srgbClr val="0070C0"/>
                  </a:solidFill>
                </a:rPr>
                <a:t>окусна відстань</a:t>
              </a:r>
              <a:endParaRPr lang="uk-UA" sz="1600" i="1" dirty="0">
                <a:solidFill>
                  <a:srgbClr val="0070C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9942" y="4232483"/>
              <a:ext cx="29260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sz="1600" i="1" dirty="0" smtClean="0">
                  <a:solidFill>
                    <a:srgbClr val="0070C0"/>
                  </a:solidFill>
                </a:rPr>
                <a:t> площина </a:t>
              </a:r>
            </a:p>
            <a:p>
              <a:r>
                <a:rPr lang="uk-UA" sz="1600" i="1" dirty="0" err="1" smtClean="0">
                  <a:solidFill>
                    <a:srgbClr val="0070C0"/>
                  </a:solidFill>
                </a:rPr>
                <a:t>проеціювання</a:t>
              </a:r>
              <a:endParaRPr lang="uk-UA" sz="1600" i="1" dirty="0">
                <a:solidFill>
                  <a:srgbClr val="0070C0"/>
                </a:solidFill>
              </a:endParaRPr>
            </a:p>
          </p:txBody>
        </p:sp>
        <p:cxnSp>
          <p:nvCxnSpPr>
            <p:cNvPr id="13" name="Прямая соединительная линия 12"/>
            <p:cNvCxnSpPr/>
            <p:nvPr/>
          </p:nvCxnSpPr>
          <p:spPr>
            <a:xfrm flipH="1">
              <a:off x="2688336" y="4252968"/>
              <a:ext cx="77687" cy="24112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143000" y="6423514"/>
            <a:ext cx="565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rgbClr val="0070C0"/>
                </a:solidFill>
              </a:rPr>
              <a:t>Результат неправильної відповідності кутів</a:t>
            </a:r>
            <a:endParaRPr lang="uk-UA" dirty="0">
              <a:solidFill>
                <a:srgbClr val="0070C0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6570" y="3675117"/>
            <a:ext cx="3793427" cy="1735641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34" y="3602421"/>
            <a:ext cx="1422473" cy="1943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28170" y="5706102"/>
            <a:ext cx="565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rgbClr val="0070C0"/>
                </a:solidFill>
              </a:rPr>
              <a:t>Результат доброї  відповідності кутів</a:t>
            </a:r>
            <a:endParaRPr lang="uk-UA" dirty="0">
              <a:solidFill>
                <a:srgbClr val="0070C0"/>
              </a:solidFill>
            </a:endParaRPr>
          </a:p>
        </p:txBody>
      </p:sp>
      <p:sp>
        <p:nvSpPr>
          <p:cNvPr id="22" name="Управляющая кнопка: настраиваемая 21">
            <a:hlinkClick r:id="rId9" action="ppaction://hlinksldjump" highlightClick="1"/>
          </p:cNvPr>
          <p:cNvSpPr/>
          <p:nvPr/>
        </p:nvSpPr>
        <p:spPr>
          <a:xfrm>
            <a:off x="10350500" y="153596"/>
            <a:ext cx="1588154" cy="332515"/>
          </a:xfrm>
          <a:prstGeom prst="actionButtonBlank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До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схеми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9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угольник 2"/>
          <p:cNvSpPr/>
          <p:nvPr/>
        </p:nvSpPr>
        <p:spPr>
          <a:xfrm>
            <a:off x="3253225" y="432700"/>
            <a:ext cx="5236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dirty="0" smtClean="0">
                <a:solidFill>
                  <a:srgbClr val="00B050"/>
                </a:solidFill>
              </a:rPr>
              <a:t>Перспективна</a:t>
            </a:r>
            <a:r>
              <a:rPr lang="en-US" sz="2400" b="1" dirty="0" smtClean="0">
                <a:solidFill>
                  <a:srgbClr val="00B050"/>
                </a:solidFill>
              </a:rPr>
              <a:t> (</a:t>
            </a:r>
            <a:r>
              <a:rPr lang="uk-UA" sz="2400" b="1" dirty="0" smtClean="0">
                <a:solidFill>
                  <a:srgbClr val="00B050"/>
                </a:solidFill>
              </a:rPr>
              <a:t>центральна) проекція</a:t>
            </a:r>
            <a:endParaRPr lang="uk-UA" sz="2400" b="1" dirty="0">
              <a:solidFill>
                <a:srgbClr val="00B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4199" y="1731995"/>
            <a:ext cx="6828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>
                <a:solidFill>
                  <a:srgbClr val="0070C0"/>
                </a:solidFill>
              </a:rPr>
              <a:t>Основні властивості центрального проектування:</a:t>
            </a:r>
            <a:endParaRPr lang="uk-UA" dirty="0">
              <a:solidFill>
                <a:srgbClr val="0070C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29128" y="2291827"/>
            <a:ext cx="6096000" cy="252376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uk-UA" dirty="0" smtClean="0"/>
              <a:t>прямі </a:t>
            </a:r>
            <a:r>
              <a:rPr lang="uk-UA" dirty="0"/>
              <a:t>лінії зображуються прямими лініями</a:t>
            </a:r>
            <a:r>
              <a:rPr lang="uk-UA" dirty="0" smtClean="0"/>
              <a:t>;</a:t>
            </a:r>
          </a:p>
          <a:p>
            <a:pPr marL="285750" indent="-285750">
              <a:buFontTx/>
              <a:buChar char="-"/>
            </a:pPr>
            <a:endParaRPr lang="uk-UA" sz="1050" dirty="0" smtClean="0"/>
          </a:p>
          <a:p>
            <a:pPr marL="285750" indent="-285750">
              <a:buFontTx/>
              <a:buChar char="-"/>
            </a:pPr>
            <a:r>
              <a:rPr lang="uk-UA" dirty="0" smtClean="0"/>
              <a:t>відносини </a:t>
            </a:r>
            <a:r>
              <a:rPr lang="uk-UA" dirty="0"/>
              <a:t>довжин і площ не </a:t>
            </a:r>
            <a:r>
              <a:rPr lang="uk-UA" dirty="0" smtClean="0"/>
              <a:t>зберігається;</a:t>
            </a:r>
          </a:p>
          <a:p>
            <a:pPr marL="285750" indent="-285750">
              <a:buFontTx/>
              <a:buChar char="-"/>
            </a:pPr>
            <a:endParaRPr lang="uk-UA" sz="1050" dirty="0" smtClean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uk-UA" dirty="0" smtClean="0"/>
              <a:t>паралельні </a:t>
            </a:r>
            <a:r>
              <a:rPr lang="uk-UA" dirty="0"/>
              <a:t>прямі, які паралельні площині проектування, зображуються як паралельні </a:t>
            </a:r>
            <a:r>
              <a:rPr lang="uk-UA" dirty="0" smtClean="0"/>
              <a:t>прямі;</a:t>
            </a:r>
          </a:p>
          <a:p>
            <a:pPr marL="285750" indent="-285750">
              <a:buFontTx/>
              <a:buChar char="-"/>
            </a:pPr>
            <a:endParaRPr lang="uk-UA" sz="1050" dirty="0" smtClean="0"/>
          </a:p>
          <a:p>
            <a:pPr marL="285750" indent="-285750">
              <a:buFontTx/>
              <a:buChar char="-"/>
            </a:pPr>
            <a:r>
              <a:rPr lang="uk-UA" dirty="0" smtClean="0"/>
              <a:t>якщо </a:t>
            </a:r>
            <a:r>
              <a:rPr lang="uk-UA" dirty="0"/>
              <a:t>паралельні прямі не паралельні площині проектування, вони зображуються пучком прямих, що сходяться в одній точці</a:t>
            </a:r>
          </a:p>
        </p:txBody>
      </p:sp>
      <p:sp>
        <p:nvSpPr>
          <p:cNvPr id="6" name="Управляющая кнопка: настраиваемая 5">
            <a:hlinkClick r:id="rId3" action="ppaction://hlinksldjump" highlightClick="1"/>
          </p:cNvPr>
          <p:cNvSpPr/>
          <p:nvPr/>
        </p:nvSpPr>
        <p:spPr>
          <a:xfrm>
            <a:off x="10350500" y="153596"/>
            <a:ext cx="1588154" cy="332515"/>
          </a:xfrm>
          <a:prstGeom prst="actionButtonBlank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До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схеми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32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угольник 2"/>
          <p:cNvSpPr/>
          <p:nvPr/>
        </p:nvSpPr>
        <p:spPr>
          <a:xfrm>
            <a:off x="4231125" y="407300"/>
            <a:ext cx="3172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err="1" smtClean="0">
                <a:solidFill>
                  <a:srgbClr val="00B050"/>
                </a:solidFill>
              </a:rPr>
              <a:t>Зворотна</a:t>
            </a:r>
            <a:r>
              <a:rPr lang="ru-RU" sz="2400" b="1" dirty="0" smtClean="0">
                <a:solidFill>
                  <a:srgbClr val="00B050"/>
                </a:solidFill>
              </a:rPr>
              <a:t> перспектива</a:t>
            </a:r>
            <a:endParaRPr lang="uk-UA" sz="2400" b="1" dirty="0">
              <a:solidFill>
                <a:srgbClr val="00B05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773" y="1629361"/>
            <a:ext cx="6218958" cy="298608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210" y="1061462"/>
            <a:ext cx="8475663" cy="5471677"/>
          </a:xfrm>
          <a:prstGeom prst="rect">
            <a:avLst/>
          </a:prstGeom>
        </p:spPr>
      </p:pic>
      <p:sp>
        <p:nvSpPr>
          <p:cNvPr id="6" name="Управляющая кнопка: настраиваемая 5">
            <a:hlinkClick r:id="rId5" action="ppaction://hlinksldjump" highlightClick="1"/>
          </p:cNvPr>
          <p:cNvSpPr/>
          <p:nvPr/>
        </p:nvSpPr>
        <p:spPr>
          <a:xfrm>
            <a:off x="10350500" y="153596"/>
            <a:ext cx="1588154" cy="332515"/>
          </a:xfrm>
          <a:prstGeom prst="actionButtonBlank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До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схеми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56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Прямоугольник 3"/>
          <p:cNvSpPr/>
          <p:nvPr/>
        </p:nvSpPr>
        <p:spPr>
          <a:xfrm>
            <a:off x="4508076" y="153596"/>
            <a:ext cx="46771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dirty="0" smtClean="0">
                <a:solidFill>
                  <a:srgbClr val="00B050"/>
                </a:solidFill>
              </a:rPr>
              <a:t>Побудова ортогональної проекції</a:t>
            </a:r>
            <a:endParaRPr lang="uk-UA" sz="24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15979" y="1034715"/>
                <a:ext cx="2021305" cy="411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uk-UA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979" y="1034715"/>
                <a:ext cx="2021305" cy="411010"/>
              </a:xfrm>
              <a:prstGeom prst="rect">
                <a:avLst/>
              </a:prstGeom>
              <a:blipFill>
                <a:blip r:embed="rId3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14399" y="1636293"/>
                <a:ext cx="4114801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1636293"/>
                <a:ext cx="4114801" cy="391261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224462" y="1087569"/>
            <a:ext cx="63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о</a:t>
            </a:r>
            <a:r>
              <a:rPr lang="uk-UA" dirty="0" smtClean="0"/>
              <a:t>динична нормаль до площини </a:t>
            </a:r>
            <a:r>
              <a:rPr lang="uk-UA" dirty="0" err="1" smtClean="0"/>
              <a:t>проеціювання</a:t>
            </a:r>
            <a:endParaRPr lang="uk-UA" dirty="0"/>
          </a:p>
        </p:txBody>
      </p:sp>
      <p:sp>
        <p:nvSpPr>
          <p:cNvPr id="8" name="TextBox 7"/>
          <p:cNvSpPr txBox="1"/>
          <p:nvPr/>
        </p:nvSpPr>
        <p:spPr>
          <a:xfrm>
            <a:off x="4303538" y="1635871"/>
            <a:ext cx="621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- </a:t>
            </a:r>
            <a:r>
              <a:rPr lang="uk-UA" dirty="0" err="1" smtClean="0"/>
              <a:t>ріняння</a:t>
            </a:r>
            <a:r>
              <a:rPr lang="uk-UA" dirty="0" smtClean="0"/>
              <a:t> </a:t>
            </a:r>
            <a:r>
              <a:rPr lang="uk-UA" dirty="0"/>
              <a:t>площини </a:t>
            </a:r>
            <a:r>
              <a:rPr lang="uk-UA" dirty="0" err="1" smtClean="0"/>
              <a:t>проеціювання</a:t>
            </a:r>
            <a:r>
              <a:rPr lang="uk-UA" dirty="0" smtClean="0"/>
              <a:t> (</a:t>
            </a:r>
            <a:r>
              <a:rPr lang="en-US" dirty="0" smtClean="0"/>
              <a:t>XOY </a:t>
            </a:r>
            <a:r>
              <a:rPr lang="uk-UA" dirty="0" smtClean="0"/>
              <a:t>видової с/к);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5504" y="2218122"/>
                <a:ext cx="3573380" cy="431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uk-UA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04" y="2218122"/>
                <a:ext cx="3573380" cy="431208"/>
              </a:xfrm>
              <a:prstGeom prst="rect">
                <a:avLst/>
              </a:prstGeom>
              <a:blipFill>
                <a:blip r:embed="rId5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777233" y="2255934"/>
            <a:ext cx="725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- вектор, </a:t>
            </a:r>
            <a:r>
              <a:rPr lang="uk-UA" dirty="0" err="1" smtClean="0"/>
              <a:t>смпрямований</a:t>
            </a:r>
            <a:r>
              <a:rPr lang="uk-UA" dirty="0" smtClean="0"/>
              <a:t> за нормаллю з початку с/к до площини екрану</a:t>
            </a:r>
            <a:endParaRPr lang="uk-UA" dirty="0"/>
          </a:p>
        </p:txBody>
      </p:sp>
      <p:sp>
        <p:nvSpPr>
          <p:cNvPr id="11" name="TextBox 10"/>
          <p:cNvSpPr txBox="1"/>
          <p:nvPr/>
        </p:nvSpPr>
        <p:spPr>
          <a:xfrm>
            <a:off x="1515978" y="2863516"/>
            <a:ext cx="738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u="sng" dirty="0" smtClean="0">
                <a:solidFill>
                  <a:schemeClr val="accent5">
                    <a:lumMod val="75000"/>
                  </a:schemeClr>
                </a:solidFill>
              </a:rPr>
              <a:t>Послідовність дій для побудови ортогональної проекції на екрані:</a:t>
            </a:r>
            <a:endParaRPr lang="uk-UA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58978" y="3286432"/>
            <a:ext cx="581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u="sng" dirty="0" smtClean="0"/>
              <a:t>1 крок </a:t>
            </a:r>
            <a:r>
              <a:rPr lang="uk-UA" dirty="0" smtClean="0"/>
              <a:t>– зсув у точку </a:t>
            </a:r>
            <a:r>
              <a:rPr lang="en-US" dirty="0" smtClean="0"/>
              <a:t>N</a:t>
            </a:r>
            <a:r>
              <a:rPr lang="uk-UA" dirty="0" smtClean="0"/>
              <a:t> з використанням матриці </a:t>
            </a:r>
            <a:r>
              <a:rPr lang="en-US" i="1" dirty="0" smtClean="0"/>
              <a:t>T</a:t>
            </a:r>
            <a:r>
              <a:rPr lang="en-US" i="1" baseline="-25000" dirty="0" smtClean="0"/>
              <a:t>N</a:t>
            </a:r>
            <a:endParaRPr lang="uk-UA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660766" y="2909447"/>
                <a:ext cx="3093483" cy="99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𝑁𝑥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766" y="2909447"/>
                <a:ext cx="3093483" cy="99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914399" y="3960035"/>
            <a:ext cx="11117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2313" indent="-722313"/>
            <a:r>
              <a:rPr lang="en-US" u="sng" dirty="0" smtClean="0"/>
              <a:t>2</a:t>
            </a:r>
            <a:r>
              <a:rPr lang="uk-UA" u="sng" dirty="0" smtClean="0"/>
              <a:t> крок </a:t>
            </a:r>
            <a:r>
              <a:rPr lang="uk-UA" dirty="0" smtClean="0"/>
              <a:t>– обертання з метою досягти </a:t>
            </a:r>
            <a:r>
              <a:rPr lang="uk-UA" dirty="0" err="1" smtClean="0"/>
              <a:t>співпадання</a:t>
            </a:r>
            <a:r>
              <a:rPr lang="uk-UA" dirty="0" smtClean="0"/>
              <a:t> нормалі з віссю </a:t>
            </a:r>
            <a:r>
              <a:rPr lang="en-US" dirty="0" smtClean="0"/>
              <a:t>Z (</a:t>
            </a:r>
            <a:r>
              <a:rPr lang="uk-UA" dirty="0" smtClean="0"/>
              <a:t>використання</a:t>
            </a:r>
            <a:r>
              <a:rPr lang="uk-UA" dirty="0"/>
              <a:t> </a:t>
            </a:r>
            <a:r>
              <a:rPr lang="uk-UA" dirty="0" smtClean="0"/>
              <a:t>двох поворотів: навколо осі </a:t>
            </a:r>
            <a:r>
              <a:rPr lang="en-US" dirty="0"/>
              <a:t>Z </a:t>
            </a:r>
            <a:r>
              <a:rPr lang="uk-UA" dirty="0" smtClean="0"/>
              <a:t> до переведення нормалі у площину </a:t>
            </a:r>
            <a:r>
              <a:rPr lang="en-US" dirty="0" smtClean="0"/>
              <a:t>X0Y </a:t>
            </a:r>
            <a:r>
              <a:rPr lang="uk-UA" dirty="0" smtClean="0"/>
              <a:t>та навколо осі </a:t>
            </a:r>
            <a:r>
              <a:rPr lang="en-US" dirty="0" smtClean="0"/>
              <a:t>Y </a:t>
            </a:r>
            <a:r>
              <a:rPr lang="uk-UA" dirty="0" err="1"/>
              <a:t>співпадання</a:t>
            </a:r>
            <a:r>
              <a:rPr lang="uk-UA" dirty="0"/>
              <a:t> нормалі з віссю </a:t>
            </a:r>
            <a:r>
              <a:rPr lang="en-US" dirty="0"/>
              <a:t>Z </a:t>
            </a:r>
            <a:r>
              <a:rPr lang="en-US" dirty="0" smtClean="0"/>
              <a:t>)</a:t>
            </a:r>
            <a:endParaRPr lang="uk-UA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541042" y="4263006"/>
                <a:ext cx="3140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042" y="4263006"/>
                <a:ext cx="314024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914399" y="4910637"/>
            <a:ext cx="581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3</a:t>
            </a:r>
            <a:r>
              <a:rPr lang="uk-UA" u="sng" dirty="0" smtClean="0"/>
              <a:t> крок </a:t>
            </a:r>
            <a:r>
              <a:rPr lang="uk-UA" dirty="0" smtClean="0"/>
              <a:t>– </a:t>
            </a:r>
            <a:r>
              <a:rPr lang="en-US" dirty="0" smtClean="0"/>
              <a:t>c</a:t>
            </a:r>
            <a:r>
              <a:rPr lang="uk-UA" dirty="0" smtClean="0"/>
              <a:t>творення проекції на екрані</a:t>
            </a:r>
            <a:endParaRPr lang="uk-UA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328813" y="4632338"/>
                <a:ext cx="3093483" cy="99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uk-UA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uk-UA" sz="16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uk-U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uk-UA" sz="16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813" y="4632338"/>
                <a:ext cx="3093483" cy="99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993300" y="5637955"/>
            <a:ext cx="581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u="sng" dirty="0" smtClean="0"/>
              <a:t>4 крок </a:t>
            </a:r>
            <a:r>
              <a:rPr lang="uk-UA" dirty="0" smtClean="0"/>
              <a:t>– </a:t>
            </a:r>
            <a:r>
              <a:rPr lang="uk-UA" dirty="0" err="1" smtClean="0"/>
              <a:t>зворотнє</a:t>
            </a:r>
            <a:r>
              <a:rPr lang="uk-UA" dirty="0" smtClean="0"/>
              <a:t> обертання:</a:t>
            </a:r>
            <a:endParaRPr lang="uk-UA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259178" y="5637955"/>
                <a:ext cx="649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178" y="5637955"/>
                <a:ext cx="64970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993300" y="6026495"/>
            <a:ext cx="581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5</a:t>
            </a:r>
            <a:r>
              <a:rPr lang="uk-UA" u="sng" dirty="0" smtClean="0"/>
              <a:t> крок </a:t>
            </a:r>
            <a:r>
              <a:rPr lang="uk-UA" dirty="0" smtClean="0"/>
              <a:t>– зворотній зсув:</a:t>
            </a:r>
            <a:endParaRPr lang="uk-UA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609472" y="5995941"/>
                <a:ext cx="649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472" y="5995941"/>
                <a:ext cx="6497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5336005" y="5754040"/>
            <a:ext cx="577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chemeClr val="accent5">
                    <a:lumMod val="75000"/>
                  </a:schemeClr>
                </a:solidFill>
              </a:rPr>
              <a:t>Повне перетворення:</a:t>
            </a:r>
            <a:endParaRPr lang="uk-UA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815537" y="5691715"/>
                <a:ext cx="2938712" cy="431657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</m:sSubSup>
                    </m:oMath>
                  </m:oMathPara>
                </a14:m>
                <a:endParaRPr lang="uk-UA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537" y="5691715"/>
                <a:ext cx="2938712" cy="431657"/>
              </a:xfrm>
              <a:prstGeom prst="rect">
                <a:avLst/>
              </a:prstGeom>
              <a:blipFill>
                <a:blip r:embed="rId11"/>
                <a:stretch>
                  <a:fillRect b="-1389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Управляющая кнопка: настраиваемая 25">
            <a:hlinkClick r:id="rId12" action="ppaction://hlinksldjump" highlightClick="1"/>
          </p:cNvPr>
          <p:cNvSpPr/>
          <p:nvPr/>
        </p:nvSpPr>
        <p:spPr>
          <a:xfrm>
            <a:off x="10350500" y="153596"/>
            <a:ext cx="1588154" cy="332515"/>
          </a:xfrm>
          <a:prstGeom prst="actionButtonBlank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До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схеми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86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угольник 2"/>
          <p:cNvSpPr/>
          <p:nvPr/>
        </p:nvSpPr>
        <p:spPr>
          <a:xfrm>
            <a:off x="4207702" y="453008"/>
            <a:ext cx="4350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dirty="0" smtClean="0">
                <a:solidFill>
                  <a:srgbClr val="00B050"/>
                </a:solidFill>
              </a:rPr>
              <a:t>Побудова косокутних проекцій</a:t>
            </a:r>
            <a:endParaRPr lang="uk-UA" sz="2400" b="1" dirty="0">
              <a:solidFill>
                <a:srgbClr val="00B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7853" y="1106905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Будуємо проекцію на площину </a:t>
            </a:r>
            <a:r>
              <a:rPr lang="en-US" dirty="0" smtClean="0"/>
              <a:t>XOY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860757" y="1106905"/>
                <a:ext cx="35132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uk-U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0, 0, 1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757" y="1106905"/>
                <a:ext cx="3513221" cy="369332"/>
              </a:xfrm>
              <a:prstGeom prst="rect">
                <a:avLst/>
              </a:prstGeom>
              <a:blipFill>
                <a:blip r:embed="rId3"/>
                <a:stretch>
                  <a:fillRect t="-23333" b="-1333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399971" y="1668469"/>
            <a:ext cx="692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Напрям </a:t>
            </a:r>
            <a:r>
              <a:rPr lang="uk-UA" dirty="0" err="1" smtClean="0"/>
              <a:t>проеціювання</a:t>
            </a:r>
            <a:r>
              <a:rPr lang="uk-UA" dirty="0" smtClean="0"/>
              <a:t> задається вектором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79694" y="1668469"/>
                <a:ext cx="1896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uk-UA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uk-UA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uk-UA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uk-U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694" y="1668469"/>
                <a:ext cx="1896681" cy="369332"/>
              </a:xfrm>
              <a:prstGeom prst="rect">
                <a:avLst/>
              </a:prstGeom>
              <a:blipFill>
                <a:blip r:embed="rId4"/>
                <a:stretch>
                  <a:fillRect t="-23333" b="-6667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816768" y="2550695"/>
            <a:ext cx="435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Матриця перетворення матиме вигляд: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07414" y="2209374"/>
                <a:ext cx="3093483" cy="99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uk-UA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e>
                                      <m:r>
                                        <a:rPr lang="uk-UA" sz="16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uk-U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uk-UA" sz="16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414" y="2209374"/>
                <a:ext cx="3093483" cy="99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768116" y="3871351"/>
            <a:ext cx="1768642" cy="37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err="1" smtClean="0"/>
              <a:t>Кавальє</a:t>
            </a:r>
            <a:r>
              <a:rPr lang="uk-UA" dirty="0" smtClean="0"/>
              <a:t>:</a:t>
            </a:r>
            <a:endParaRPr lang="uk-UA" dirty="0"/>
          </a:p>
        </p:txBody>
      </p:sp>
      <p:sp>
        <p:nvSpPr>
          <p:cNvPr id="11" name="TextBox 10"/>
          <p:cNvSpPr txBox="1"/>
          <p:nvPr/>
        </p:nvSpPr>
        <p:spPr>
          <a:xfrm>
            <a:off x="1744578" y="4940067"/>
            <a:ext cx="223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Кабінетна проекція: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65783" y="4795033"/>
                <a:ext cx="5727031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uk-U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type m:val="skw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), 0)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783" y="4795033"/>
                <a:ext cx="5727031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43898" y="3892580"/>
                <a:ext cx="5727031" cy="407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uk-U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type m:val="skw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), 0)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98" y="3892580"/>
                <a:ext cx="5727031" cy="407932"/>
              </a:xfrm>
              <a:prstGeom prst="rect">
                <a:avLst/>
              </a:prstGeom>
              <a:blipFill>
                <a:blip r:embed="rId7"/>
                <a:stretch>
                  <a:fillRect t="-140909" b="-216667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876375" y="3948332"/>
            <a:ext cx="35011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chemeClr val="accent5">
                    <a:lumMod val="75000"/>
                  </a:schemeClr>
                </a:solidFill>
              </a:rPr>
              <a:t>Тобто, в обох випадках </a:t>
            </a:r>
            <a:r>
              <a:rPr lang="uk-UA" dirty="0" err="1" smtClean="0">
                <a:solidFill>
                  <a:schemeClr val="accent5">
                    <a:lumMod val="75000"/>
                  </a:schemeClr>
                </a:solidFill>
              </a:rPr>
              <a:t>проеціювання</a:t>
            </a:r>
            <a:r>
              <a:rPr lang="uk-UA" dirty="0" smtClean="0">
                <a:solidFill>
                  <a:schemeClr val="accent5">
                    <a:lumMod val="75000"/>
                  </a:schemeClr>
                </a:solidFill>
              </a:rPr>
              <a:t> значення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dirty="0" smtClean="0">
                <a:solidFill>
                  <a:schemeClr val="accent5">
                    <a:lumMod val="75000"/>
                  </a:schemeClr>
                </a:solidFill>
              </a:rPr>
              <a:t>та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uk-UA" dirty="0" smtClean="0">
                <a:solidFill>
                  <a:schemeClr val="accent5">
                    <a:lumMod val="75000"/>
                  </a:schemeClr>
                </a:solidFill>
              </a:rPr>
              <a:t> співпадають, у кабінетній проекції також застосовується масштабування за осями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X </a:t>
            </a:r>
            <a:r>
              <a:rPr lang="uk-UA" dirty="0" smtClean="0">
                <a:solidFill>
                  <a:schemeClr val="accent5">
                    <a:lumMod val="75000"/>
                  </a:schemeClr>
                </a:solidFill>
              </a:rPr>
              <a:t>і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Y.</a:t>
            </a:r>
            <a:endParaRPr lang="uk-UA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Управляющая кнопка: настраиваемая 14">
            <a:hlinkClick r:id="rId8" action="ppaction://hlinksldjump" highlightClick="1"/>
          </p:cNvPr>
          <p:cNvSpPr/>
          <p:nvPr/>
        </p:nvSpPr>
        <p:spPr>
          <a:xfrm>
            <a:off x="9030835" y="6350075"/>
            <a:ext cx="2617184" cy="340861"/>
          </a:xfrm>
          <a:prstGeom prst="actionButtonBlank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i="1" dirty="0" smtClean="0">
                <a:solidFill>
                  <a:schemeClr val="accent5">
                    <a:lumMod val="75000"/>
                  </a:schemeClr>
                </a:solidFill>
              </a:rPr>
              <a:t>назад</a:t>
            </a:r>
            <a:endParaRPr lang="uk-UA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Управляющая кнопка: настраиваемая 15">
            <a:hlinkClick r:id="rId9" action="ppaction://hlinksldjump" highlightClick="1"/>
          </p:cNvPr>
          <p:cNvSpPr/>
          <p:nvPr/>
        </p:nvSpPr>
        <p:spPr>
          <a:xfrm>
            <a:off x="10350500" y="153596"/>
            <a:ext cx="1588154" cy="332515"/>
          </a:xfrm>
          <a:prstGeom prst="actionButtonBlank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До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схеми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23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18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6" name="Группа 5"/>
          <p:cNvGrpSpPr/>
          <p:nvPr/>
        </p:nvGrpSpPr>
        <p:grpSpPr>
          <a:xfrm>
            <a:off x="1866434" y="1278589"/>
            <a:ext cx="9443559" cy="4213025"/>
            <a:chOff x="1739893" y="4762291"/>
            <a:chExt cx="8761196" cy="3424397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8041" y="5062488"/>
              <a:ext cx="8724900" cy="31242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739893" y="4762291"/>
              <a:ext cx="8761196" cy="300197"/>
            </a:xfrm>
            <a:prstGeom prst="rect">
              <a:avLst/>
            </a:prstGeom>
            <a:solidFill>
              <a:srgbClr val="CCFFFF"/>
            </a:solidFill>
          </p:spPr>
          <p:txBody>
            <a:bodyPr wrap="square" rtlCol="0">
              <a:spAutoFit/>
            </a:bodyPr>
            <a:lstStyle/>
            <a:p>
              <a:r>
                <a:rPr lang="ru-RU" sz="1600" b="1" i="1" dirty="0" smtClean="0"/>
                <a:t>  Центральна </a:t>
              </a:r>
              <a:r>
                <a:rPr lang="ru-RU" sz="1600" b="1" i="1" dirty="0" err="1" smtClean="0"/>
                <a:t>проекція</a:t>
              </a:r>
              <a:r>
                <a:rPr lang="ru-RU" dirty="0" smtClean="0"/>
                <a:t>		     </a:t>
              </a:r>
              <a:r>
                <a:rPr lang="ru-RU" sz="1600" b="1" i="1" dirty="0" err="1" smtClean="0"/>
                <a:t>Види</a:t>
              </a:r>
              <a:r>
                <a:rPr lang="ru-RU" dirty="0" smtClean="0"/>
                <a:t>		                   </a:t>
              </a:r>
              <a:r>
                <a:rPr lang="ru-RU" sz="1600" b="1" i="1" dirty="0" err="1" smtClean="0"/>
                <a:t>Аксонометрична</a:t>
              </a:r>
              <a:endParaRPr lang="uk-UA" sz="1600" b="1" i="1" dirty="0"/>
            </a:p>
          </p:txBody>
        </p:sp>
      </p:grpSp>
      <p:sp>
        <p:nvSpPr>
          <p:cNvPr id="7" name="Управляющая кнопка: настраиваемая 6">
            <a:hlinkClick r:id="rId3" action="ppaction://hlinksldjump" highlightClick="1"/>
          </p:cNvPr>
          <p:cNvSpPr/>
          <p:nvPr/>
        </p:nvSpPr>
        <p:spPr>
          <a:xfrm>
            <a:off x="10350500" y="153596"/>
            <a:ext cx="1588154" cy="332515"/>
          </a:xfrm>
          <a:prstGeom prst="actionButtonBlank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До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схеми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207702" y="453008"/>
            <a:ext cx="3110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dirty="0" smtClean="0">
                <a:solidFill>
                  <a:srgbClr val="00B050"/>
                </a:solidFill>
              </a:rPr>
              <a:t>Порівняння  проекцій</a:t>
            </a:r>
            <a:endParaRPr lang="uk-UA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79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18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2199587" y="1774881"/>
            <a:ext cx="10137504" cy="2472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03388" indent="-1703388" algn="l"/>
            <a:r>
              <a:rPr lang="uk-UA" sz="3200" b="1" dirty="0" smtClean="0">
                <a:solidFill>
                  <a:schemeClr val="accent4">
                    <a:lumMod val="75000"/>
                  </a:schemeClr>
                </a:solidFill>
              </a:rPr>
              <a:t>Тема 5.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3  </a:t>
            </a:r>
            <a:r>
              <a:rPr lang="uk-UA" sz="4400" dirty="0" smtClean="0">
                <a:solidFill>
                  <a:srgbClr val="0070C0"/>
                </a:solidFill>
              </a:rPr>
              <a:t> </a:t>
            </a:r>
            <a:r>
              <a:rPr lang="uk-UA" sz="3600" b="1" dirty="0" smtClean="0">
                <a:solidFill>
                  <a:srgbClr val="0070C0"/>
                </a:solidFill>
              </a:rPr>
              <a:t>Проектування.</a:t>
            </a:r>
          </a:p>
          <a:p>
            <a:pPr marL="1433513" indent="87313" algn="l"/>
            <a:r>
              <a:rPr lang="uk-UA" sz="3600" b="1" dirty="0" smtClean="0">
                <a:solidFill>
                  <a:srgbClr val="0070C0"/>
                </a:solidFill>
              </a:rPr>
              <a:t>  Основні типи проекцій</a:t>
            </a:r>
          </a:p>
        </p:txBody>
      </p:sp>
    </p:spTree>
    <p:extLst>
      <p:ext uri="{BB962C8B-B14F-4D97-AF65-F5344CB8AC3E}">
        <p14:creationId xmlns:p14="http://schemas.microsoft.com/office/powerpoint/2010/main" val="361915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18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угольник 2"/>
          <p:cNvSpPr/>
          <p:nvPr/>
        </p:nvSpPr>
        <p:spPr>
          <a:xfrm>
            <a:off x="4186653" y="453008"/>
            <a:ext cx="35605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dirty="0" smtClean="0">
                <a:solidFill>
                  <a:srgbClr val="00B050"/>
                </a:solidFill>
                <a:latin typeface="+mj-lt"/>
              </a:rPr>
              <a:t>Проективне перетворення</a:t>
            </a:r>
            <a:endParaRPr lang="uk-UA" sz="2400" dirty="0">
              <a:solidFill>
                <a:srgbClr val="00B050"/>
              </a:solidFill>
              <a:latin typeface="+mj-lt"/>
            </a:endParaRPr>
          </a:p>
        </p:txBody>
      </p:sp>
      <p:grpSp>
        <p:nvGrpSpPr>
          <p:cNvPr id="25" name="Группа 24"/>
          <p:cNvGrpSpPr/>
          <p:nvPr/>
        </p:nvGrpSpPr>
        <p:grpSpPr>
          <a:xfrm>
            <a:off x="477854" y="3209688"/>
            <a:ext cx="6207254" cy="2806102"/>
            <a:chOff x="892851" y="2771843"/>
            <a:chExt cx="5814087" cy="2876977"/>
          </a:xfrm>
        </p:grpSpPr>
        <p:grpSp>
          <p:nvGrpSpPr>
            <p:cNvPr id="24" name="Группа 23"/>
            <p:cNvGrpSpPr/>
            <p:nvPr/>
          </p:nvGrpSpPr>
          <p:grpSpPr>
            <a:xfrm>
              <a:off x="892851" y="2771843"/>
              <a:ext cx="5814087" cy="2876977"/>
              <a:chOff x="518648" y="2548006"/>
              <a:chExt cx="5814087" cy="2876977"/>
            </a:xfrm>
          </p:grpSpPr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8648" y="2548006"/>
                <a:ext cx="5448300" cy="26670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50771" y="4456497"/>
                <a:ext cx="17710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uk-UA" sz="1600" i="1" dirty="0" smtClean="0"/>
                  <a:t>проектори</a:t>
                </a:r>
                <a:endParaRPr lang="uk-UA" sz="1600" i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521819" y="5086429"/>
                <a:ext cx="17710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uk-UA" sz="1600" i="1" dirty="0" smtClean="0"/>
                  <a:t>площина проекції</a:t>
                </a:r>
                <a:endParaRPr lang="uk-UA" sz="1600" i="1" dirty="0"/>
              </a:p>
            </p:txBody>
          </p:sp>
          <p:cxnSp>
            <p:nvCxnSpPr>
              <p:cNvPr id="11" name="Прямая соединительная линия 10"/>
              <p:cNvCxnSpPr/>
              <p:nvPr/>
            </p:nvCxnSpPr>
            <p:spPr>
              <a:xfrm flipH="1">
                <a:off x="4851133" y="3921269"/>
                <a:ext cx="664143" cy="27534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единительная линия 11"/>
              <p:cNvCxnSpPr/>
              <p:nvPr/>
            </p:nvCxnSpPr>
            <p:spPr>
              <a:xfrm flipH="1">
                <a:off x="817776" y="3599061"/>
                <a:ext cx="252032" cy="29491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Прямоугольник 19"/>
              <p:cNvSpPr/>
              <p:nvPr/>
            </p:nvSpPr>
            <p:spPr>
              <a:xfrm>
                <a:off x="4399461" y="3711292"/>
                <a:ext cx="528295" cy="4171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cxnSp>
            <p:nvCxnSpPr>
              <p:cNvPr id="16" name="Прямая соединительная линия 15"/>
              <p:cNvCxnSpPr/>
              <p:nvPr/>
            </p:nvCxnSpPr>
            <p:spPr>
              <a:xfrm>
                <a:off x="4504867" y="3530022"/>
                <a:ext cx="538528" cy="1196856"/>
              </a:xfrm>
              <a:prstGeom prst="line">
                <a:avLst/>
              </a:prstGeom>
              <a:ln w="57150">
                <a:solidFill>
                  <a:srgbClr val="00B050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4561687" y="3391006"/>
                <a:ext cx="17710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uk-UA" sz="1600" i="1" dirty="0" smtClean="0"/>
                  <a:t>об</a:t>
                </a:r>
                <a:r>
                  <a:rPr lang="en-US" sz="1600" i="1" dirty="0" smtClean="0"/>
                  <a:t>’</a:t>
                </a:r>
                <a:r>
                  <a:rPr lang="uk-UA" sz="1600" i="1" dirty="0" err="1" smtClean="0"/>
                  <a:t>єкт</a:t>
                </a:r>
                <a:r>
                  <a:rPr lang="uk-UA" sz="1600" i="1" dirty="0" smtClean="0"/>
                  <a:t> </a:t>
                </a:r>
                <a:r>
                  <a:rPr lang="uk-UA" sz="1600" i="1" dirty="0" err="1" smtClean="0"/>
                  <a:t>проекціювання</a:t>
                </a:r>
                <a:endParaRPr lang="uk-UA" sz="1600" i="1" dirty="0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892851" y="3289784"/>
              <a:ext cx="17710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1600" i="1" dirty="0" smtClean="0"/>
                <a:t>центр </a:t>
              </a:r>
              <a:r>
                <a:rPr lang="uk-UA" sz="1600" i="1" dirty="0" err="1" smtClean="0"/>
                <a:t>проекциювання</a:t>
              </a:r>
              <a:endParaRPr lang="uk-UA" sz="1600" i="1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04444" y="1011269"/>
            <a:ext cx="9087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err="1" smtClean="0"/>
              <a:t>Проеціювання</a:t>
            </a:r>
            <a:r>
              <a:rPr lang="uk-UA" dirty="0" smtClean="0"/>
              <a:t> – відображення простору розмірності у простір меншої розмірності </a:t>
            </a:r>
            <a:endParaRPr lang="uk-UA" dirty="0"/>
          </a:p>
        </p:txBody>
      </p:sp>
      <p:sp>
        <p:nvSpPr>
          <p:cNvPr id="29" name="TextBox 28"/>
          <p:cNvSpPr txBox="1"/>
          <p:nvPr/>
        </p:nvSpPr>
        <p:spPr>
          <a:xfrm>
            <a:off x="1472665" y="1570674"/>
            <a:ext cx="3502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uk-UA" dirty="0" smtClean="0"/>
              <a:t>центр </a:t>
            </a:r>
            <a:r>
              <a:rPr lang="uk-UA" dirty="0" err="1" smtClean="0"/>
              <a:t>проекціювання</a:t>
            </a:r>
            <a:r>
              <a:rPr lang="uk-UA" dirty="0" smtClean="0"/>
              <a:t>;</a:t>
            </a:r>
          </a:p>
          <a:p>
            <a:pPr marL="285750" indent="-285750">
              <a:buFontTx/>
              <a:buChar char="-"/>
            </a:pPr>
            <a:r>
              <a:rPr lang="uk-UA" dirty="0" smtClean="0"/>
              <a:t>проектори;</a:t>
            </a:r>
          </a:p>
          <a:p>
            <a:pPr marL="285750" indent="-285750">
              <a:buFontTx/>
              <a:buChar char="-"/>
            </a:pPr>
            <a:r>
              <a:rPr lang="uk-UA" dirty="0" smtClean="0"/>
              <a:t>об</a:t>
            </a:r>
            <a:r>
              <a:rPr lang="en-US" dirty="0" smtClean="0"/>
              <a:t>’</a:t>
            </a:r>
            <a:r>
              <a:rPr lang="uk-UA" dirty="0" err="1" smtClean="0"/>
              <a:t>єкт</a:t>
            </a:r>
            <a:r>
              <a:rPr lang="uk-UA" dirty="0" smtClean="0"/>
              <a:t> що </a:t>
            </a:r>
            <a:r>
              <a:rPr lang="uk-UA" dirty="0" err="1" smtClean="0"/>
              <a:t>проецюється</a:t>
            </a:r>
            <a:r>
              <a:rPr lang="uk-UA" dirty="0" smtClean="0"/>
              <a:t>;</a:t>
            </a:r>
          </a:p>
          <a:p>
            <a:pPr marL="285750" indent="-285750">
              <a:buFontTx/>
              <a:buChar char="-"/>
            </a:pPr>
            <a:r>
              <a:rPr lang="uk-UA" dirty="0" smtClean="0"/>
              <a:t>площина проекції</a:t>
            </a:r>
            <a:endParaRPr lang="uk-UA" dirty="0"/>
          </a:p>
        </p:txBody>
      </p:sp>
      <p:sp>
        <p:nvSpPr>
          <p:cNvPr id="30" name="TextBox 29"/>
          <p:cNvSpPr txBox="1"/>
          <p:nvPr/>
        </p:nvSpPr>
        <p:spPr>
          <a:xfrm>
            <a:off x="1941510" y="3077318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 smtClean="0">
                <a:solidFill>
                  <a:srgbClr val="0070C0"/>
                </a:solidFill>
              </a:rPr>
              <a:t>центральне</a:t>
            </a:r>
            <a:r>
              <a:rPr lang="ru-RU" b="1" dirty="0" smtClean="0">
                <a:solidFill>
                  <a:srgbClr val="0070C0"/>
                </a:solidFill>
              </a:rPr>
              <a:t> </a:t>
            </a:r>
            <a:r>
              <a:rPr lang="ru-RU" b="1" dirty="0" err="1" smtClean="0">
                <a:solidFill>
                  <a:srgbClr val="0070C0"/>
                </a:solidFill>
              </a:rPr>
              <a:t>проекціювання</a:t>
            </a:r>
            <a:endParaRPr lang="uk-UA" b="1" dirty="0">
              <a:solidFill>
                <a:srgbClr val="0070C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19892" y="3077318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 smtClean="0">
                <a:solidFill>
                  <a:srgbClr val="0070C0"/>
                </a:solidFill>
              </a:rPr>
              <a:t>паралельне</a:t>
            </a:r>
            <a:r>
              <a:rPr lang="ru-RU" b="1" dirty="0" smtClean="0">
                <a:solidFill>
                  <a:srgbClr val="0070C0"/>
                </a:solidFill>
              </a:rPr>
              <a:t> </a:t>
            </a:r>
            <a:r>
              <a:rPr lang="ru-RU" b="1" dirty="0" err="1" smtClean="0">
                <a:solidFill>
                  <a:srgbClr val="0070C0"/>
                </a:solidFill>
              </a:rPr>
              <a:t>проекціювання</a:t>
            </a:r>
            <a:r>
              <a:rPr lang="ru-RU" b="1" dirty="0" smtClean="0">
                <a:solidFill>
                  <a:srgbClr val="0070C0"/>
                </a:solidFill>
              </a:rPr>
              <a:t> </a:t>
            </a:r>
            <a:endParaRPr lang="uk-UA" b="1" dirty="0">
              <a:solidFill>
                <a:srgbClr val="0070C0"/>
              </a:solidFill>
            </a:endParaRPr>
          </a:p>
        </p:txBody>
      </p:sp>
      <p:grpSp>
        <p:nvGrpSpPr>
          <p:cNvPr id="59" name="Группа 58"/>
          <p:cNvGrpSpPr/>
          <p:nvPr/>
        </p:nvGrpSpPr>
        <p:grpSpPr>
          <a:xfrm>
            <a:off x="6727827" y="3351788"/>
            <a:ext cx="5152656" cy="2396322"/>
            <a:chOff x="6727827" y="3351788"/>
            <a:chExt cx="4808461" cy="2233175"/>
          </a:xfrm>
        </p:grpSpPr>
        <p:grpSp>
          <p:nvGrpSpPr>
            <p:cNvPr id="26" name="Группа 25"/>
            <p:cNvGrpSpPr/>
            <p:nvPr/>
          </p:nvGrpSpPr>
          <p:grpSpPr>
            <a:xfrm>
              <a:off x="7250038" y="3351788"/>
              <a:ext cx="4286250" cy="2219325"/>
              <a:chOff x="7153476" y="2771843"/>
              <a:chExt cx="4286250" cy="2219325"/>
            </a:xfrm>
          </p:grpSpPr>
          <p:pic>
            <p:nvPicPr>
              <p:cNvPr id="21" name="Рисунок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3476" y="2771843"/>
                <a:ext cx="4286250" cy="2219325"/>
              </a:xfrm>
              <a:prstGeom prst="rect">
                <a:avLst/>
              </a:prstGeom>
            </p:spPr>
          </p:pic>
          <p:cxnSp>
            <p:nvCxnSpPr>
              <p:cNvPr id="22" name="Прямая соединительная линия 21"/>
              <p:cNvCxnSpPr/>
              <p:nvPr/>
            </p:nvCxnSpPr>
            <p:spPr>
              <a:xfrm>
                <a:off x="10607284" y="3598187"/>
                <a:ext cx="615773" cy="858310"/>
              </a:xfrm>
              <a:prstGeom prst="line">
                <a:avLst/>
              </a:prstGeom>
              <a:ln w="57150">
                <a:solidFill>
                  <a:srgbClr val="00B050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Прямоугольник 38"/>
            <p:cNvSpPr/>
            <p:nvPr/>
          </p:nvSpPr>
          <p:spPr>
            <a:xfrm>
              <a:off x="6727827" y="4272126"/>
              <a:ext cx="18768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uk-UA" sz="1600" i="1" dirty="0"/>
                <a:t>центр </a:t>
              </a:r>
              <a:r>
                <a:rPr lang="uk-UA" sz="1600" i="1" dirty="0" err="1"/>
                <a:t>проекциювання</a:t>
              </a:r>
              <a:endParaRPr lang="uk-UA" sz="1600" i="1" dirty="0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7626385" y="5246409"/>
              <a:ext cx="11753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uk-UA" sz="1600" i="1" dirty="0"/>
                <a:t>проектори</a:t>
              </a:r>
            </a:p>
          </p:txBody>
        </p:sp>
        <p:cxnSp>
          <p:nvCxnSpPr>
            <p:cNvPr id="43" name="Прямая соединительная линия 42"/>
            <p:cNvCxnSpPr/>
            <p:nvPr/>
          </p:nvCxnSpPr>
          <p:spPr>
            <a:xfrm flipH="1">
              <a:off x="8321149" y="4153762"/>
              <a:ext cx="323436" cy="1144329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/>
            <p:cNvCxnSpPr/>
            <p:nvPr/>
          </p:nvCxnSpPr>
          <p:spPr>
            <a:xfrm flipH="1">
              <a:off x="8321149" y="5083033"/>
              <a:ext cx="401233" cy="215058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Прямоугольник 59"/>
          <p:cNvSpPr/>
          <p:nvPr/>
        </p:nvSpPr>
        <p:spPr>
          <a:xfrm>
            <a:off x="807724" y="6201203"/>
            <a:ext cx="110727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i="1" dirty="0">
                <a:solidFill>
                  <a:srgbClr val="0070C0"/>
                </a:solidFill>
              </a:rPr>
              <a:t>К</a:t>
            </a:r>
            <a:r>
              <a:rPr lang="uk-UA" i="1" dirty="0" smtClean="0">
                <a:solidFill>
                  <a:srgbClr val="0070C0"/>
                </a:solidFill>
              </a:rPr>
              <a:t>ожній точці простору відповідає єдина точка проекції, але кожній точці площини проекції відповідає множина точок простору, що лежать на прямій-проекторі</a:t>
            </a:r>
            <a:endParaRPr lang="uk-UA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3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Прямая соединительная линия 160"/>
          <p:cNvCxnSpPr/>
          <p:nvPr/>
        </p:nvCxnSpPr>
        <p:spPr>
          <a:xfrm>
            <a:off x="3644882" y="2564923"/>
            <a:ext cx="879223" cy="8226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Прямая соединительная линия 147"/>
          <p:cNvCxnSpPr/>
          <p:nvPr/>
        </p:nvCxnSpPr>
        <p:spPr>
          <a:xfrm flipV="1">
            <a:off x="6253634" y="5887638"/>
            <a:ext cx="544764" cy="3009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/>
          <p:nvPr/>
        </p:nvCxnSpPr>
        <p:spPr>
          <a:xfrm>
            <a:off x="2759528" y="4966764"/>
            <a:ext cx="928204" cy="1502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/>
          <p:cNvCxnSpPr>
            <a:stCxn id="55" idx="2"/>
          </p:cNvCxnSpPr>
          <p:nvPr/>
        </p:nvCxnSpPr>
        <p:spPr>
          <a:xfrm>
            <a:off x="2307772" y="4979317"/>
            <a:ext cx="773207" cy="4558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/>
          <p:nvPr/>
        </p:nvCxnSpPr>
        <p:spPr>
          <a:xfrm flipH="1">
            <a:off x="1696684" y="4992204"/>
            <a:ext cx="9252" cy="11007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>
            <a:stCxn id="30" idx="2"/>
          </p:cNvCxnSpPr>
          <p:nvPr/>
        </p:nvCxnSpPr>
        <p:spPr>
          <a:xfrm flipH="1">
            <a:off x="2307771" y="3977831"/>
            <a:ext cx="1" cy="634797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/>
          <p:nvPr/>
        </p:nvCxnSpPr>
        <p:spPr>
          <a:xfrm flipH="1">
            <a:off x="3211285" y="4006046"/>
            <a:ext cx="1034145" cy="3782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/>
          <p:cNvCxnSpPr>
            <a:stCxn id="35" idx="3"/>
            <a:endCxn id="106" idx="1"/>
          </p:cNvCxnSpPr>
          <p:nvPr/>
        </p:nvCxnSpPr>
        <p:spPr>
          <a:xfrm>
            <a:off x="5822026" y="3697577"/>
            <a:ext cx="902951" cy="3055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единительная линия 80"/>
          <p:cNvCxnSpPr>
            <a:stCxn id="18" idx="3"/>
            <a:endCxn id="84" idx="1"/>
          </p:cNvCxnSpPr>
          <p:nvPr/>
        </p:nvCxnSpPr>
        <p:spPr>
          <a:xfrm flipV="1">
            <a:off x="6940759" y="1345970"/>
            <a:ext cx="1670499" cy="9421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/>
          <p:cNvCxnSpPr/>
          <p:nvPr/>
        </p:nvCxnSpPr>
        <p:spPr>
          <a:xfrm>
            <a:off x="6958649" y="2336394"/>
            <a:ext cx="160840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95"/>
          <p:cNvCxnSpPr/>
          <p:nvPr/>
        </p:nvCxnSpPr>
        <p:spPr>
          <a:xfrm flipV="1">
            <a:off x="9519350" y="4303386"/>
            <a:ext cx="405927" cy="3770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Прямая соединительная линия 96"/>
          <p:cNvCxnSpPr>
            <a:endCxn id="90" idx="1"/>
          </p:cNvCxnSpPr>
          <p:nvPr/>
        </p:nvCxnSpPr>
        <p:spPr>
          <a:xfrm>
            <a:off x="6940077" y="2375657"/>
            <a:ext cx="1671180" cy="7237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>
            <a:stCxn id="111" idx="0"/>
          </p:cNvCxnSpPr>
          <p:nvPr/>
        </p:nvCxnSpPr>
        <p:spPr>
          <a:xfrm flipH="1" flipV="1">
            <a:off x="8066315" y="4296292"/>
            <a:ext cx="401463" cy="2916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/>
          <p:nvPr/>
        </p:nvCxnSpPr>
        <p:spPr>
          <a:xfrm flipV="1">
            <a:off x="7126328" y="4296291"/>
            <a:ext cx="0" cy="10777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Прямая соединительная линия 133"/>
          <p:cNvCxnSpPr/>
          <p:nvPr/>
        </p:nvCxnSpPr>
        <p:spPr>
          <a:xfrm>
            <a:off x="9584414" y="4997200"/>
            <a:ext cx="327144" cy="3415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Прямая соединительная линия 143"/>
          <p:cNvCxnSpPr/>
          <p:nvPr/>
        </p:nvCxnSpPr>
        <p:spPr>
          <a:xfrm>
            <a:off x="8428085" y="5678414"/>
            <a:ext cx="1571739" cy="4397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Прямая соединительная линия 145"/>
          <p:cNvCxnSpPr>
            <a:endCxn id="123" idx="0"/>
          </p:cNvCxnSpPr>
          <p:nvPr/>
        </p:nvCxnSpPr>
        <p:spPr>
          <a:xfrm>
            <a:off x="7700783" y="5992352"/>
            <a:ext cx="518264" cy="173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ная линия уступом 20"/>
          <p:cNvCxnSpPr/>
          <p:nvPr/>
        </p:nvCxnSpPr>
        <p:spPr>
          <a:xfrm>
            <a:off x="2307771" y="1505337"/>
            <a:ext cx="903514" cy="507185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Скругленный прямоугольник 14"/>
          <p:cNvSpPr/>
          <p:nvPr/>
        </p:nvSpPr>
        <p:spPr>
          <a:xfrm>
            <a:off x="2373087" y="2012523"/>
            <a:ext cx="1992084" cy="598715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TextBox 15"/>
          <p:cNvSpPr txBox="1"/>
          <p:nvPr/>
        </p:nvSpPr>
        <p:spPr>
          <a:xfrm>
            <a:off x="2379838" y="2216463"/>
            <a:ext cx="1865592" cy="22293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uk-UA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uk-UA" sz="2400" b="1" dirty="0" smtClean="0">
                <a:solidFill>
                  <a:srgbClr val="0070C0"/>
                </a:solidFill>
              </a:rPr>
              <a:t>Паралельні</a:t>
            </a:r>
            <a:endParaRPr lang="uk-UA" sz="2400" b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4437076" y="68140"/>
            <a:ext cx="387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 smtClean="0">
                <a:solidFill>
                  <a:srgbClr val="00B050"/>
                </a:solidFill>
              </a:rPr>
              <a:t>Класифікація проекцій</a:t>
            </a:r>
            <a:endParaRPr lang="uk-UA" sz="2800" dirty="0">
              <a:solidFill>
                <a:srgbClr val="00B050"/>
              </a:solidFill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1897925" y="924901"/>
            <a:ext cx="1807028" cy="598715"/>
            <a:chOff x="1338943" y="1075685"/>
            <a:chExt cx="1807028" cy="598715"/>
          </a:xfrm>
        </p:grpSpPr>
        <p:sp>
          <p:nvSpPr>
            <p:cNvPr id="11" name="Скругленный прямоугольник 10"/>
            <p:cNvSpPr/>
            <p:nvPr/>
          </p:nvSpPr>
          <p:spPr>
            <a:xfrm>
              <a:off x="1338943" y="1075685"/>
              <a:ext cx="1807028" cy="598715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38943" y="1080493"/>
              <a:ext cx="17660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sz="3200" b="1" dirty="0">
                  <a:solidFill>
                    <a:srgbClr val="0070C0"/>
                  </a:solidFill>
                </a:rPr>
                <a:t>Проекції</a:t>
              </a:r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4757047" y="1988775"/>
            <a:ext cx="2289127" cy="598715"/>
            <a:chOff x="4875295" y="1132114"/>
            <a:chExt cx="3455896" cy="598715"/>
          </a:xfrm>
        </p:grpSpPr>
        <p:sp>
          <p:nvSpPr>
            <p:cNvPr id="18" name="Скругленный прямоугольник 17"/>
            <p:cNvSpPr/>
            <p:nvPr/>
          </p:nvSpPr>
          <p:spPr>
            <a:xfrm>
              <a:off x="5225143" y="1132114"/>
              <a:ext cx="2946902" cy="598715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75295" y="1242285"/>
              <a:ext cx="3455896" cy="3513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uk-UA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uk-UA" sz="2400" b="1" dirty="0" smtClean="0">
                  <a:solidFill>
                    <a:srgbClr val="0070C0"/>
                  </a:solidFill>
                </a:rPr>
                <a:t>Центральні</a:t>
              </a:r>
              <a:endParaRPr lang="uk-UA" sz="2400" b="1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25" name="Соединительная линия уступом 24"/>
          <p:cNvCxnSpPr>
            <a:stCxn id="11" idx="3"/>
            <a:endCxn id="18" idx="0"/>
          </p:cNvCxnSpPr>
          <p:nvPr/>
        </p:nvCxnSpPr>
        <p:spPr>
          <a:xfrm>
            <a:off x="3704953" y="1224259"/>
            <a:ext cx="2259817" cy="764516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/>
          <p:cNvGrpSpPr/>
          <p:nvPr/>
        </p:nvGrpSpPr>
        <p:grpSpPr>
          <a:xfrm>
            <a:off x="857347" y="3379116"/>
            <a:ext cx="11194355" cy="3408223"/>
            <a:chOff x="4734833" y="1132114"/>
            <a:chExt cx="15168341" cy="3408223"/>
          </a:xfrm>
        </p:grpSpPr>
        <p:sp>
          <p:nvSpPr>
            <p:cNvPr id="30" name="Скругленный прямоугольник 29"/>
            <p:cNvSpPr/>
            <p:nvPr/>
          </p:nvSpPr>
          <p:spPr>
            <a:xfrm>
              <a:off x="5225143" y="1132114"/>
              <a:ext cx="2950028" cy="598715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1" name="TextBox 30">
              <a:hlinkClick r:id="rId4" action="ppaction://hlinksldjump"/>
            </p:cNvPr>
            <p:cNvSpPr txBox="1"/>
            <p:nvPr/>
          </p:nvSpPr>
          <p:spPr>
            <a:xfrm>
              <a:off x="5471326" y="1231416"/>
              <a:ext cx="2573782" cy="40011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uk-UA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uk-UA" sz="2000" b="1" u="sng" dirty="0" smtClean="0">
                  <a:solidFill>
                    <a:srgbClr val="0070C0"/>
                  </a:solidFill>
                </a:rPr>
                <a:t>Косокутні</a:t>
              </a:r>
              <a:endParaRPr lang="uk-UA" sz="2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5" name="Скругленный прямоугольник 34"/>
            <p:cNvSpPr/>
            <p:nvPr/>
          </p:nvSpPr>
          <p:spPr>
            <a:xfrm>
              <a:off x="8511941" y="1151217"/>
              <a:ext cx="2950028" cy="598715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6" name="TextBox 35">
              <a:hlinkClick r:id="rId5" action="ppaction://hlinksldjump"/>
            </p:cNvPr>
            <p:cNvSpPr txBox="1"/>
            <p:nvPr/>
          </p:nvSpPr>
          <p:spPr>
            <a:xfrm>
              <a:off x="8758124" y="1250519"/>
              <a:ext cx="2573783" cy="40011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uk-UA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uk-UA" sz="2000" b="1" u="sng" dirty="0" smtClean="0">
                  <a:solidFill>
                    <a:srgbClr val="0070C0"/>
                  </a:solidFill>
                </a:rPr>
                <a:t>Ортогональні</a:t>
              </a:r>
              <a:endParaRPr lang="uk-UA" sz="2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5" name="Скругленный прямоугольник 54"/>
            <p:cNvSpPr/>
            <p:nvPr/>
          </p:nvSpPr>
          <p:spPr>
            <a:xfrm>
              <a:off x="5225143" y="2133600"/>
              <a:ext cx="2950028" cy="598715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6" name="TextBox 55">
              <a:hlinkClick r:id="rId6" action="ppaction://hlinksldjump"/>
            </p:cNvPr>
            <p:cNvSpPr txBox="1"/>
            <p:nvPr/>
          </p:nvSpPr>
          <p:spPr>
            <a:xfrm>
              <a:off x="5322125" y="2245234"/>
              <a:ext cx="2819966" cy="41499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uk-UA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uk-UA" sz="2000" b="1" u="sng" dirty="0" smtClean="0">
                  <a:solidFill>
                    <a:srgbClr val="0070C0"/>
                  </a:solidFill>
                </a:rPr>
                <a:t>Аксонометричні</a:t>
              </a:r>
              <a:endParaRPr lang="uk-UA" sz="2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7" name="Скругленный прямоугольник 56"/>
            <p:cNvSpPr/>
            <p:nvPr/>
          </p:nvSpPr>
          <p:spPr>
            <a:xfrm>
              <a:off x="8570002" y="2365626"/>
              <a:ext cx="2950028" cy="598715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787301" y="2465614"/>
              <a:ext cx="2602667" cy="404355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uk-UA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uk-UA" sz="2000" b="1" dirty="0" smtClean="0">
                  <a:solidFill>
                    <a:srgbClr val="0070C0"/>
                  </a:solidFill>
                </a:rPr>
                <a:t>Триметричні</a:t>
              </a:r>
              <a:endParaRPr lang="uk-UA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65397" y="3330354"/>
              <a:ext cx="2819966" cy="41499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uk-UA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uk-UA" sz="2000" b="1" dirty="0" smtClean="0">
                  <a:solidFill>
                    <a:srgbClr val="0070C0"/>
                  </a:solidFill>
                </a:rPr>
                <a:t>Аксонометричні</a:t>
              </a:r>
              <a:endParaRPr lang="uk-UA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61" name="Скругленный прямоугольник 60"/>
            <p:cNvSpPr/>
            <p:nvPr/>
          </p:nvSpPr>
          <p:spPr>
            <a:xfrm>
              <a:off x="4734833" y="3842320"/>
              <a:ext cx="2950028" cy="598715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852428" y="3941622"/>
              <a:ext cx="2819965" cy="414996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uk-UA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uk-UA" sz="2000" b="1" dirty="0" smtClean="0">
                  <a:solidFill>
                    <a:srgbClr val="0070C0"/>
                  </a:solidFill>
                </a:rPr>
                <a:t>Ізометричні</a:t>
              </a:r>
              <a:endParaRPr lang="uk-UA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63" name="Скругленный прямоугольник 62"/>
            <p:cNvSpPr/>
            <p:nvPr/>
          </p:nvSpPr>
          <p:spPr>
            <a:xfrm>
              <a:off x="6700156" y="3159188"/>
              <a:ext cx="2950028" cy="598715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5" name="Скругленный прямоугольник 104"/>
            <p:cNvSpPr/>
            <p:nvPr/>
          </p:nvSpPr>
          <p:spPr>
            <a:xfrm>
              <a:off x="12509937" y="1450574"/>
              <a:ext cx="2950028" cy="598715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6" name="TextBox 105">
              <a:hlinkClick r:id="rId7" action="ppaction://hlinksldjump"/>
            </p:cNvPr>
            <p:cNvSpPr txBox="1"/>
            <p:nvPr/>
          </p:nvSpPr>
          <p:spPr>
            <a:xfrm>
              <a:off x="12685466" y="1549876"/>
              <a:ext cx="2644434" cy="41258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uk-UA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uk-UA" sz="2000" b="1" u="sng" dirty="0" smtClean="0">
                  <a:solidFill>
                    <a:srgbClr val="0070C0"/>
                  </a:solidFill>
                </a:rPr>
                <a:t>Види</a:t>
              </a:r>
              <a:endParaRPr lang="uk-UA" sz="2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11" name="Скругленный прямоугольник 110"/>
            <p:cNvSpPr/>
            <p:nvPr/>
          </p:nvSpPr>
          <p:spPr>
            <a:xfrm>
              <a:off x="13571946" y="2340945"/>
              <a:ext cx="2950028" cy="598715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3747475" y="2440247"/>
              <a:ext cx="2644434" cy="41258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uk-UA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uk-UA" sz="2000" b="1" dirty="0" smtClean="0">
                  <a:solidFill>
                    <a:srgbClr val="0070C0"/>
                  </a:solidFill>
                </a:rPr>
                <a:t>Головні</a:t>
              </a:r>
              <a:endParaRPr lang="uk-UA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16" name="Скругленный прямоугольник 115"/>
            <p:cNvSpPr/>
            <p:nvPr/>
          </p:nvSpPr>
          <p:spPr>
            <a:xfrm>
              <a:off x="12046797" y="3126993"/>
              <a:ext cx="2950028" cy="598715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2222326" y="3226295"/>
              <a:ext cx="2644434" cy="41258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uk-UA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uk-UA" sz="2000" b="1" dirty="0" smtClean="0">
                  <a:solidFill>
                    <a:srgbClr val="0070C0"/>
                  </a:solidFill>
                </a:rPr>
                <a:t>Допоміжні</a:t>
              </a:r>
              <a:endParaRPr lang="uk-UA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21" name="Скругленный прямоугольник 120"/>
            <p:cNvSpPr/>
            <p:nvPr/>
          </p:nvSpPr>
          <p:spPr>
            <a:xfrm>
              <a:off x="10026898" y="3941622"/>
              <a:ext cx="2950028" cy="598715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0202428" y="4040924"/>
              <a:ext cx="2644434" cy="41258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uk-UA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uk-UA" sz="2000" b="1" dirty="0" smtClean="0">
                  <a:solidFill>
                    <a:srgbClr val="0070C0"/>
                  </a:solidFill>
                </a:rPr>
                <a:t>Лівий</a:t>
              </a:r>
              <a:endParaRPr lang="uk-UA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23" name="Скругленный прямоугольник 122"/>
            <p:cNvSpPr/>
            <p:nvPr/>
          </p:nvSpPr>
          <p:spPr>
            <a:xfrm>
              <a:off x="13234916" y="3918374"/>
              <a:ext cx="2950028" cy="598715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3410445" y="4017676"/>
              <a:ext cx="2644434" cy="41258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uk-UA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uk-UA" sz="2000" b="1" dirty="0" smtClean="0">
                  <a:solidFill>
                    <a:srgbClr val="0070C0"/>
                  </a:solidFill>
                </a:rPr>
                <a:t>Нижній</a:t>
              </a:r>
              <a:endParaRPr lang="uk-UA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25" name="Скругленный прямоугольник 124"/>
            <p:cNvSpPr/>
            <p:nvPr/>
          </p:nvSpPr>
          <p:spPr>
            <a:xfrm>
              <a:off x="16471839" y="3886175"/>
              <a:ext cx="2950028" cy="598715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6647368" y="3985477"/>
              <a:ext cx="2644434" cy="41258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uk-UA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uk-UA" sz="2000" b="1" dirty="0" smtClean="0">
                  <a:solidFill>
                    <a:srgbClr val="0070C0"/>
                  </a:solidFill>
                </a:rPr>
                <a:t>Задній</a:t>
              </a:r>
              <a:endParaRPr lang="uk-UA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29" name="Скругленный прямоугольник 128"/>
            <p:cNvSpPr/>
            <p:nvPr/>
          </p:nvSpPr>
          <p:spPr>
            <a:xfrm>
              <a:off x="16953146" y="2254112"/>
              <a:ext cx="2950028" cy="598715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7054572" y="1558988"/>
              <a:ext cx="2644434" cy="41258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uk-UA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uk-UA" sz="2000" b="1" dirty="0" smtClean="0">
                  <a:solidFill>
                    <a:srgbClr val="0070C0"/>
                  </a:solidFill>
                </a:rPr>
                <a:t>Фронтальний</a:t>
              </a:r>
              <a:endParaRPr lang="uk-UA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31" name="Скругленный прямоугольник 130"/>
            <p:cNvSpPr/>
            <p:nvPr/>
          </p:nvSpPr>
          <p:spPr>
            <a:xfrm>
              <a:off x="16901775" y="1459686"/>
              <a:ext cx="2950028" cy="598715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7077304" y="1558988"/>
              <a:ext cx="2644434" cy="41258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uk-UA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uk-UA" sz="2000" b="1" dirty="0" smtClean="0">
                  <a:solidFill>
                    <a:srgbClr val="0070C0"/>
                  </a:solidFill>
                </a:rPr>
                <a:t>Фронтальний</a:t>
              </a:r>
              <a:endParaRPr lang="uk-UA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40" name="Скругленный прямоугольник 139"/>
            <p:cNvSpPr/>
            <p:nvPr/>
          </p:nvSpPr>
          <p:spPr>
            <a:xfrm>
              <a:off x="16947352" y="3038724"/>
              <a:ext cx="2950028" cy="598715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7122881" y="3138026"/>
              <a:ext cx="2644434" cy="41258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uk-UA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uk-UA" sz="2000" b="1" dirty="0" smtClean="0">
                  <a:solidFill>
                    <a:srgbClr val="0070C0"/>
                  </a:solidFill>
                </a:rPr>
                <a:t>Профільний</a:t>
              </a:r>
              <a:endParaRPr lang="uk-UA" sz="20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379838" y="5467368"/>
            <a:ext cx="2081157" cy="50534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uk-UA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uk-UA" sz="2000" b="1" dirty="0" err="1" smtClean="0">
                <a:solidFill>
                  <a:srgbClr val="0070C0"/>
                </a:solidFill>
              </a:rPr>
              <a:t>Діметричні</a:t>
            </a:r>
            <a:endParaRPr lang="uk-UA" sz="2000" b="1" dirty="0">
              <a:solidFill>
                <a:srgbClr val="0070C0"/>
              </a:solidFill>
            </a:endParaRPr>
          </a:p>
        </p:txBody>
      </p:sp>
      <p:grpSp>
        <p:nvGrpSpPr>
          <p:cNvPr id="83" name="Группа 82"/>
          <p:cNvGrpSpPr/>
          <p:nvPr/>
        </p:nvGrpSpPr>
        <p:grpSpPr>
          <a:xfrm>
            <a:off x="8611258" y="1046612"/>
            <a:ext cx="2313960" cy="598715"/>
            <a:chOff x="5225143" y="1132114"/>
            <a:chExt cx="2946902" cy="598715"/>
          </a:xfrm>
        </p:grpSpPr>
        <p:sp>
          <p:nvSpPr>
            <p:cNvPr id="84" name="Скругленный прямоугольник 83"/>
            <p:cNvSpPr/>
            <p:nvPr/>
          </p:nvSpPr>
          <p:spPr>
            <a:xfrm>
              <a:off x="5225143" y="1132114"/>
              <a:ext cx="2946902" cy="598715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471326" y="1231416"/>
              <a:ext cx="2578526" cy="40011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uk-UA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uk-UA" sz="2000" b="1" dirty="0" smtClean="0">
                  <a:solidFill>
                    <a:srgbClr val="0070C0"/>
                  </a:solidFill>
                </a:rPr>
                <a:t>З однією точкою сходу</a:t>
              </a:r>
              <a:endParaRPr lang="uk-UA" sz="20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86" name="Группа 85"/>
          <p:cNvGrpSpPr/>
          <p:nvPr/>
        </p:nvGrpSpPr>
        <p:grpSpPr>
          <a:xfrm>
            <a:off x="8567057" y="1933016"/>
            <a:ext cx="2460172" cy="598715"/>
            <a:chOff x="5225143" y="1132114"/>
            <a:chExt cx="2946902" cy="598715"/>
          </a:xfrm>
        </p:grpSpPr>
        <p:sp>
          <p:nvSpPr>
            <p:cNvPr id="87" name="Скругленный прямоугольник 86"/>
            <p:cNvSpPr/>
            <p:nvPr/>
          </p:nvSpPr>
          <p:spPr>
            <a:xfrm>
              <a:off x="5225143" y="1132114"/>
              <a:ext cx="2946902" cy="598715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471326" y="1231416"/>
              <a:ext cx="2578526" cy="40011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uk-UA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uk-UA" sz="2000" b="1" dirty="0" smtClean="0">
                  <a:solidFill>
                    <a:srgbClr val="0070C0"/>
                  </a:solidFill>
                </a:rPr>
                <a:t>З двома точками сходу</a:t>
              </a:r>
              <a:endParaRPr lang="uk-UA" sz="20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89" name="Группа 88"/>
          <p:cNvGrpSpPr/>
          <p:nvPr/>
        </p:nvGrpSpPr>
        <p:grpSpPr>
          <a:xfrm>
            <a:off x="8611257" y="2800014"/>
            <a:ext cx="2415971" cy="598715"/>
            <a:chOff x="5225143" y="1186544"/>
            <a:chExt cx="2946902" cy="598715"/>
          </a:xfrm>
        </p:grpSpPr>
        <p:sp>
          <p:nvSpPr>
            <p:cNvPr id="90" name="Скругленный прямоугольник 89"/>
            <p:cNvSpPr/>
            <p:nvPr/>
          </p:nvSpPr>
          <p:spPr>
            <a:xfrm>
              <a:off x="5225143" y="1186544"/>
              <a:ext cx="2946902" cy="598715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471326" y="1285846"/>
              <a:ext cx="2578526" cy="40011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uk-UA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uk-UA" sz="2000" b="1" dirty="0" smtClean="0">
                  <a:solidFill>
                    <a:srgbClr val="0070C0"/>
                  </a:solidFill>
                </a:rPr>
                <a:t>З трьома точками сходу</a:t>
              </a:r>
              <a:endParaRPr lang="uk-UA" sz="20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9966188" y="4560729"/>
            <a:ext cx="1986467" cy="41858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uk-UA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uk-UA" sz="2000" b="1" dirty="0" smtClean="0">
                <a:solidFill>
                  <a:srgbClr val="0070C0"/>
                </a:solidFill>
              </a:rPr>
              <a:t>Горизонтальний</a:t>
            </a:r>
            <a:endParaRPr lang="uk-UA" sz="2000" b="1" dirty="0">
              <a:solidFill>
                <a:srgbClr val="0070C0"/>
              </a:solidFill>
            </a:endParaRPr>
          </a:p>
        </p:txBody>
      </p:sp>
      <p:cxnSp>
        <p:nvCxnSpPr>
          <p:cNvPr id="142" name="Прямая соединительная линия 141"/>
          <p:cNvCxnSpPr/>
          <p:nvPr/>
        </p:nvCxnSpPr>
        <p:spPr>
          <a:xfrm flipV="1">
            <a:off x="9573126" y="4889200"/>
            <a:ext cx="313932" cy="99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48"/>
          <p:cNvCxnSpPr/>
          <p:nvPr/>
        </p:nvCxnSpPr>
        <p:spPr>
          <a:xfrm>
            <a:off x="4627030" y="7589156"/>
            <a:ext cx="312406" cy="12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Прямоугольник 151"/>
          <p:cNvSpPr/>
          <p:nvPr/>
        </p:nvSpPr>
        <p:spPr>
          <a:xfrm>
            <a:off x="3125451" y="503902"/>
            <a:ext cx="64237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по </a:t>
            </a:r>
            <a:r>
              <a:rPr lang="uk-UA" dirty="0"/>
              <a:t>взаємному </a:t>
            </a:r>
            <a:r>
              <a:rPr lang="uk-UA" dirty="0" smtClean="0"/>
              <a:t>розташуванню</a:t>
            </a:r>
            <a:r>
              <a:rPr lang="en-US" dirty="0" smtClean="0"/>
              <a:t>:      - </a:t>
            </a:r>
            <a:r>
              <a:rPr lang="uk-UA" dirty="0" smtClean="0"/>
              <a:t>проекторів</a:t>
            </a:r>
            <a:r>
              <a:rPr lang="en-US" dirty="0" smtClean="0"/>
              <a:t>;</a:t>
            </a:r>
          </a:p>
          <a:p>
            <a:pPr marL="3227388"/>
            <a:r>
              <a:rPr lang="uk-UA" dirty="0" smtClean="0"/>
              <a:t> </a:t>
            </a:r>
            <a:r>
              <a:rPr lang="en-US" dirty="0" smtClean="0"/>
              <a:t>- </a:t>
            </a:r>
            <a:r>
              <a:rPr lang="uk-UA" dirty="0" smtClean="0"/>
              <a:t>площини проекції</a:t>
            </a:r>
            <a:r>
              <a:rPr lang="en-US" dirty="0" smtClean="0"/>
              <a:t>;</a:t>
            </a:r>
          </a:p>
          <a:p>
            <a:pPr marL="285750" indent="2941638"/>
            <a:r>
              <a:rPr lang="uk-UA" dirty="0" smtClean="0"/>
              <a:t> </a:t>
            </a:r>
            <a:r>
              <a:rPr lang="en-US" dirty="0" smtClean="0"/>
              <a:t>- </a:t>
            </a:r>
            <a:r>
              <a:rPr lang="uk-UA" dirty="0" smtClean="0"/>
              <a:t>осей </a:t>
            </a:r>
            <a:r>
              <a:rPr lang="uk-UA" dirty="0"/>
              <a:t>координат</a:t>
            </a:r>
          </a:p>
        </p:txBody>
      </p:sp>
      <p:cxnSp>
        <p:nvCxnSpPr>
          <p:cNvPr id="159" name="Прямая соединительная линия 158"/>
          <p:cNvCxnSpPr>
            <a:endCxn id="30" idx="0"/>
          </p:cNvCxnSpPr>
          <p:nvPr/>
        </p:nvCxnSpPr>
        <p:spPr>
          <a:xfrm flipH="1">
            <a:off x="2307772" y="2611229"/>
            <a:ext cx="726719" cy="7678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38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Прямоугольник 3"/>
          <p:cNvSpPr/>
          <p:nvPr/>
        </p:nvSpPr>
        <p:spPr>
          <a:xfrm>
            <a:off x="742799" y="24446"/>
            <a:ext cx="4268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dirty="0" smtClean="0">
                <a:solidFill>
                  <a:srgbClr val="00B050"/>
                </a:solidFill>
              </a:rPr>
              <a:t>Ортогональні проекції:  Види</a:t>
            </a:r>
            <a:endParaRPr lang="uk-UA" sz="24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8412347" y="1735061"/>
                <a:ext cx="3622433" cy="8860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uk-UA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uk-UA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 smtClean="0"/>
                  <a:t>;</a:t>
                </a:r>
                <a:endParaRPr lang="uk-UA" sz="1400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347" y="1735061"/>
                <a:ext cx="3622433" cy="8860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8537607" y="3611425"/>
                <a:ext cx="3622433" cy="8860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uk-UA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uk-UA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uk-UA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 smtClean="0"/>
                  <a:t>;</a:t>
                </a:r>
                <a:endParaRPr lang="uk-UA" sz="1400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607" y="3611425"/>
                <a:ext cx="3622433" cy="8860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/>
          <p:cNvSpPr/>
          <p:nvPr/>
        </p:nvSpPr>
        <p:spPr>
          <a:xfrm>
            <a:off x="8670256" y="966491"/>
            <a:ext cx="2416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uk-UA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uk-UA" dirty="0">
                <a:solidFill>
                  <a:schemeClr val="accent1">
                    <a:lumMod val="75000"/>
                  </a:schemeClr>
                </a:solidFill>
              </a:rPr>
              <a:t>фронтальний </a:t>
            </a:r>
            <a:r>
              <a:rPr lang="uk-UA" dirty="0" smtClean="0">
                <a:solidFill>
                  <a:schemeClr val="accent1">
                    <a:lumMod val="75000"/>
                  </a:schemeClr>
                </a:solidFill>
              </a:rPr>
              <a:t>вид</a:t>
            </a:r>
            <a:endParaRPr lang="uk-UA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8207023" y="2931583"/>
            <a:ext cx="3578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uk-UA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uk-UA" dirty="0">
                <a:solidFill>
                  <a:schemeClr val="accent1">
                    <a:lumMod val="75000"/>
                  </a:schemeClr>
                </a:solidFill>
              </a:rPr>
              <a:t>вид </a:t>
            </a:r>
            <a:r>
              <a:rPr lang="uk-UA" dirty="0" smtClean="0">
                <a:solidFill>
                  <a:schemeClr val="accent1">
                    <a:lumMod val="75000"/>
                  </a:schemeClr>
                </a:solidFill>
              </a:rPr>
              <a:t>зверху (горизонтальний);</a:t>
            </a:r>
            <a:endParaRPr lang="uk-UA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053616" y="4734706"/>
            <a:ext cx="3885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uk-UA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uk-UA" dirty="0">
                <a:solidFill>
                  <a:schemeClr val="accent1">
                    <a:lumMod val="75000"/>
                  </a:schemeClr>
                </a:solidFill>
              </a:rPr>
              <a:t>профільний </a:t>
            </a:r>
            <a:r>
              <a:rPr lang="uk-UA" dirty="0" smtClean="0">
                <a:solidFill>
                  <a:schemeClr val="accent1">
                    <a:lumMod val="75000"/>
                  </a:schemeClr>
                </a:solidFill>
              </a:rPr>
              <a:t>вид (з правого боку)</a:t>
            </a:r>
            <a:endParaRPr lang="uk-UA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9030835" y="544654"/>
            <a:ext cx="16957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000" b="1" dirty="0" smtClean="0">
                <a:solidFill>
                  <a:schemeClr val="accent1">
                    <a:lumMod val="75000"/>
                  </a:schemeClr>
                </a:solidFill>
              </a:rPr>
              <a:t>Головні види:</a:t>
            </a:r>
            <a:endParaRPr lang="uk-UA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8429292" y="5414548"/>
                <a:ext cx="3622433" cy="8860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uk-U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р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uk-UA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uk-UA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uk-UA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uk-UA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 smtClean="0"/>
                  <a:t>;</a:t>
                </a:r>
                <a:endParaRPr lang="uk-UA" sz="1400" dirty="0"/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292" y="5414548"/>
                <a:ext cx="3622433" cy="8860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556696" y="1364430"/>
                <a:ext cx="2829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/>
                        <m:t>X</m:t>
                      </m:r>
                      <m:r>
                        <m:rPr>
                          <m:nor/>
                        </m:rPr>
                        <a:rPr lang="uk-UA" i="1" baseline="-25000" dirty="0"/>
                        <m:t>пр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nor/>
                        </m:rPr>
                        <a:rPr lang="uk-UA" b="0" i="1" dirty="0" smtClean="0"/>
                        <m:t> </m:t>
                      </m:r>
                      <m:r>
                        <m:rPr>
                          <m:nor/>
                        </m:rPr>
                        <a:rPr lang="en-US" b="0" i="1" dirty="0" smtClean="0"/>
                        <m:t>Y</m:t>
                      </m:r>
                      <m:r>
                        <m:rPr>
                          <m:nor/>
                        </m:rPr>
                        <a:rPr lang="uk-UA" i="1" baseline="-25000" dirty="0"/>
                        <m:t>пр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b="0" i="1" dirty="0" smtClean="0"/>
                        <m:t>Z</m:t>
                      </m:r>
                      <m:r>
                        <m:rPr>
                          <m:nor/>
                        </m:rPr>
                        <a:rPr lang="uk-UA" i="1" baseline="-25000" dirty="0"/>
                        <m:t>пр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696" y="1364430"/>
                <a:ext cx="2829827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/>
          <p:cNvSpPr/>
          <p:nvPr/>
        </p:nvSpPr>
        <p:spPr>
          <a:xfrm>
            <a:off x="742799" y="4292280"/>
            <a:ext cx="7158467" cy="1200329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uk-UA" dirty="0"/>
              <a:t>Матриці видового проектування вироджені, внаслідок чого відновити координати всіх трьох координат точок об'єкта </a:t>
            </a:r>
            <a:r>
              <a:rPr lang="uk-UA" dirty="0" smtClean="0"/>
              <a:t>тільки по </a:t>
            </a:r>
            <a:r>
              <a:rPr lang="uk-UA" dirty="0"/>
              <a:t>одній проекції неможливо</a:t>
            </a:r>
            <a:r>
              <a:rPr lang="uk-UA" dirty="0" smtClean="0"/>
              <a:t>. Тому використовують з головних проекції (проектори перпендикулярні до кожної з координатних </a:t>
            </a:r>
            <a:r>
              <a:rPr lang="uk-UA" dirty="0" err="1" smtClean="0"/>
              <a:t>площин</a:t>
            </a:r>
            <a:r>
              <a:rPr lang="uk-UA" dirty="0" smtClean="0"/>
              <a:t>)</a:t>
            </a:r>
            <a:endParaRPr lang="uk-UA" dirty="0"/>
          </a:p>
        </p:txBody>
      </p:sp>
      <p:sp>
        <p:nvSpPr>
          <p:cNvPr id="24" name="TextBox 23"/>
          <p:cNvSpPr txBox="1"/>
          <p:nvPr/>
        </p:nvSpPr>
        <p:spPr>
          <a:xfrm>
            <a:off x="664118" y="5980743"/>
            <a:ext cx="7418640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chemeClr val="accent5">
                    <a:lumMod val="75000"/>
                  </a:schemeClr>
                </a:solidFill>
              </a:rPr>
              <a:t>Допоміжні види </a:t>
            </a:r>
            <a:r>
              <a:rPr lang="uk-UA" dirty="0" smtClean="0"/>
              <a:t>(у випадку складної форми об</a:t>
            </a:r>
            <a:r>
              <a:rPr lang="en-US" dirty="0" smtClean="0"/>
              <a:t>’</a:t>
            </a:r>
            <a:r>
              <a:rPr lang="uk-UA" dirty="0" err="1" smtClean="0"/>
              <a:t>єкту</a:t>
            </a:r>
            <a:r>
              <a:rPr lang="uk-UA" dirty="0" smtClean="0"/>
              <a:t>) – зліва, знизу, ззаду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581221" y="5063632"/>
                <a:ext cx="2829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 smtClean="0"/>
                        <m:t>X</m:t>
                      </m:r>
                      <m:r>
                        <m:rPr>
                          <m:nor/>
                        </m:rPr>
                        <a:rPr lang="uk-UA" i="1" baseline="-25000" dirty="0" smtClean="0"/>
                        <m:t>пр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m:rPr>
                          <m:nor/>
                        </m:rPr>
                        <a:rPr lang="uk-UA" b="0" i="1" dirty="0" smtClean="0"/>
                        <m:t> </m:t>
                      </m:r>
                      <m:r>
                        <m:rPr>
                          <m:nor/>
                        </m:rPr>
                        <a:rPr lang="en-US" b="0" i="1" dirty="0" smtClean="0"/>
                        <m:t>Y</m:t>
                      </m:r>
                      <m:r>
                        <m:rPr>
                          <m:nor/>
                        </m:rPr>
                        <a:rPr lang="uk-UA" i="1" baseline="-25000" dirty="0"/>
                        <m:t>пр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b="0" i="1" dirty="0" smtClean="0"/>
                        <m:t>Z</m:t>
                      </m:r>
                      <m:r>
                        <m:rPr>
                          <m:nor/>
                        </m:rPr>
                        <a:rPr lang="uk-UA" i="1" baseline="-25000" dirty="0"/>
                        <m:t>пр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221" y="5063632"/>
                <a:ext cx="282982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168" y="567310"/>
            <a:ext cx="5093418" cy="323683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514600" y="2398653"/>
            <a:ext cx="529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</a:t>
            </a:r>
            <a:endParaRPr lang="uk-UA" sz="28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05145" y="1472272"/>
            <a:ext cx="529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</a:t>
            </a:r>
            <a:endParaRPr lang="uk-UA" sz="28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15088" y="486111"/>
            <a:ext cx="529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h</a:t>
            </a:r>
            <a:endParaRPr lang="uk-UA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476774" y="3242093"/>
                <a:ext cx="2829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 smtClean="0"/>
                        <m:t>X</m:t>
                      </m:r>
                      <m:r>
                        <m:rPr>
                          <m:nor/>
                        </m:rPr>
                        <a:rPr lang="uk-UA" i="1" baseline="-25000" dirty="0" smtClean="0"/>
                        <m:t>пр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nor/>
                        </m:rPr>
                        <a:rPr lang="uk-UA" b="0" i="1" dirty="0" smtClean="0"/>
                        <m:t> </m:t>
                      </m:r>
                      <m:r>
                        <m:rPr>
                          <m:nor/>
                        </m:rPr>
                        <a:rPr lang="en-US" b="0" i="1" dirty="0" smtClean="0"/>
                        <m:t>Y</m:t>
                      </m:r>
                      <m:r>
                        <m:rPr>
                          <m:nor/>
                        </m:rPr>
                        <a:rPr lang="uk-UA" i="1" baseline="-25000" dirty="0"/>
                        <m:t>пр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b="0" i="1" dirty="0" smtClean="0"/>
                        <m:t>Z</m:t>
                      </m:r>
                      <m:r>
                        <m:rPr>
                          <m:nor/>
                        </m:rPr>
                        <a:rPr lang="uk-UA" i="1" baseline="-25000" dirty="0"/>
                        <m:t>пр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774" y="3242093"/>
                <a:ext cx="2829827" cy="369332"/>
              </a:xfrm>
              <a:prstGeom prst="rect">
                <a:avLst/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Управляющая кнопка: настраиваемая 34">
            <a:hlinkClick r:id="rId10" action="ppaction://hlinksldjump" highlightClick="1"/>
          </p:cNvPr>
          <p:cNvSpPr/>
          <p:nvPr/>
        </p:nvSpPr>
        <p:spPr>
          <a:xfrm>
            <a:off x="10350500" y="153596"/>
            <a:ext cx="1588154" cy="332515"/>
          </a:xfrm>
          <a:prstGeom prst="actionButtonBlank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До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схеми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77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480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Прямоугольник 1"/>
          <p:cNvSpPr/>
          <p:nvPr/>
        </p:nvSpPr>
        <p:spPr>
          <a:xfrm>
            <a:off x="873227" y="180849"/>
            <a:ext cx="6877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dirty="0">
                <a:solidFill>
                  <a:srgbClr val="00B050"/>
                </a:solidFill>
              </a:rPr>
              <a:t>Ортогональні проекції: Аксонометрична </a:t>
            </a:r>
            <a:r>
              <a:rPr lang="uk-UA" sz="2400" b="1" dirty="0" smtClean="0">
                <a:solidFill>
                  <a:srgbClr val="00B050"/>
                </a:solidFill>
              </a:rPr>
              <a:t>проекція</a:t>
            </a:r>
            <a:endParaRPr lang="uk-UA" sz="2400" b="1" dirty="0">
              <a:solidFill>
                <a:srgbClr val="00B05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03382" y="792383"/>
            <a:ext cx="109482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68613" indent="-2868613"/>
            <a:r>
              <a:rPr lang="uk-UA" b="1" dirty="0" smtClean="0">
                <a:solidFill>
                  <a:srgbClr val="0070C0"/>
                </a:solidFill>
              </a:rPr>
              <a:t>Аксонометрична проекція </a:t>
            </a:r>
            <a:r>
              <a:rPr lang="uk-UA" dirty="0" smtClean="0"/>
              <a:t>– різновид паралельної проекції, коли проектори розташовані під прямим кутом до площини проецювання</a:t>
            </a:r>
            <a:endParaRPr lang="uk-UA" b="1" dirty="0">
              <a:solidFill>
                <a:srgbClr val="0070C0"/>
              </a:solidFill>
            </a:endParaRPr>
          </a:p>
        </p:txBody>
      </p:sp>
      <p:grpSp>
        <p:nvGrpSpPr>
          <p:cNvPr id="46" name="Группа 45"/>
          <p:cNvGrpSpPr/>
          <p:nvPr/>
        </p:nvGrpSpPr>
        <p:grpSpPr>
          <a:xfrm>
            <a:off x="1051494" y="1247469"/>
            <a:ext cx="2610998" cy="1993040"/>
            <a:chOff x="997897" y="1546129"/>
            <a:chExt cx="2610998" cy="1993040"/>
          </a:xfrm>
        </p:grpSpPr>
        <p:cxnSp>
          <p:nvCxnSpPr>
            <p:cNvPr id="33" name="Прямая соединительная линия 32"/>
            <p:cNvCxnSpPr/>
            <p:nvPr/>
          </p:nvCxnSpPr>
          <p:spPr>
            <a:xfrm flipH="1">
              <a:off x="2233330" y="2406842"/>
              <a:ext cx="476023" cy="38696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Группа 44"/>
            <p:cNvGrpSpPr/>
            <p:nvPr/>
          </p:nvGrpSpPr>
          <p:grpSpPr>
            <a:xfrm>
              <a:off x="997897" y="1546129"/>
              <a:ext cx="2610998" cy="1993040"/>
              <a:chOff x="1575412" y="1435960"/>
              <a:chExt cx="2610998" cy="1993040"/>
            </a:xfrm>
          </p:grpSpPr>
          <p:cxnSp>
            <p:nvCxnSpPr>
              <p:cNvPr id="6" name="Прямая со стрелкой 5"/>
              <p:cNvCxnSpPr/>
              <p:nvPr/>
            </p:nvCxnSpPr>
            <p:spPr>
              <a:xfrm>
                <a:off x="2666082" y="2655065"/>
                <a:ext cx="1520328" cy="6279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" name="Группа 11"/>
              <p:cNvGrpSpPr/>
              <p:nvPr/>
            </p:nvGrpSpPr>
            <p:grpSpPr>
              <a:xfrm>
                <a:off x="1575412" y="1435960"/>
                <a:ext cx="1090671" cy="1993040"/>
                <a:chOff x="1575412" y="1435960"/>
                <a:chExt cx="1090671" cy="1993040"/>
              </a:xfrm>
            </p:grpSpPr>
            <p:cxnSp>
              <p:nvCxnSpPr>
                <p:cNvPr id="7" name="Прямая со стрелкой 6"/>
                <p:cNvCxnSpPr/>
                <p:nvPr/>
              </p:nvCxnSpPr>
              <p:spPr>
                <a:xfrm flipH="1">
                  <a:off x="1575412" y="2655065"/>
                  <a:ext cx="1090671" cy="77393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Прямая со стрелкой 9"/>
                <p:cNvCxnSpPr/>
                <p:nvPr/>
              </p:nvCxnSpPr>
              <p:spPr>
                <a:xfrm flipH="1" flipV="1">
                  <a:off x="2666080" y="1435960"/>
                  <a:ext cx="1" cy="12218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Прямая соединительная линия 17"/>
              <p:cNvCxnSpPr/>
              <p:nvPr/>
            </p:nvCxnSpPr>
            <p:spPr>
              <a:xfrm>
                <a:off x="2666080" y="2655065"/>
                <a:ext cx="727115" cy="3194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Прямая соединительная линия 18"/>
              <p:cNvCxnSpPr/>
              <p:nvPr/>
            </p:nvCxnSpPr>
            <p:spPr>
              <a:xfrm>
                <a:off x="2169124" y="3042032"/>
                <a:ext cx="622499" cy="24237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/>
              <p:cNvCxnSpPr/>
              <p:nvPr/>
            </p:nvCxnSpPr>
            <p:spPr>
              <a:xfrm>
                <a:off x="2645145" y="2013463"/>
                <a:ext cx="631173" cy="29398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единительная линия 21"/>
              <p:cNvCxnSpPr/>
              <p:nvPr/>
            </p:nvCxnSpPr>
            <p:spPr>
              <a:xfrm>
                <a:off x="2152597" y="2406498"/>
                <a:ext cx="648638" cy="2818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Прямая соединительная линия 22"/>
              <p:cNvCxnSpPr/>
              <p:nvPr/>
            </p:nvCxnSpPr>
            <p:spPr>
              <a:xfrm flipH="1">
                <a:off x="2169122" y="2655065"/>
                <a:ext cx="476023" cy="3869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/>
              <p:cNvCxnSpPr/>
              <p:nvPr/>
            </p:nvCxnSpPr>
            <p:spPr>
              <a:xfrm flipH="1">
                <a:off x="2172690" y="2024350"/>
                <a:ext cx="476023" cy="38696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Прямая соединительная линия 26"/>
              <p:cNvCxnSpPr/>
              <p:nvPr/>
            </p:nvCxnSpPr>
            <p:spPr>
              <a:xfrm flipH="1">
                <a:off x="2791626" y="2929469"/>
                <a:ext cx="484692" cy="37767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Прямая соединительная линия 27"/>
              <p:cNvCxnSpPr/>
              <p:nvPr/>
            </p:nvCxnSpPr>
            <p:spPr>
              <a:xfrm flipH="1">
                <a:off x="2172677" y="2406498"/>
                <a:ext cx="12973" cy="6568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Прямая соединительная линия 31"/>
              <p:cNvCxnSpPr/>
              <p:nvPr/>
            </p:nvCxnSpPr>
            <p:spPr>
              <a:xfrm flipH="1">
                <a:off x="2801236" y="2689591"/>
                <a:ext cx="22581" cy="60431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Прямая соединительная линия 35"/>
              <p:cNvCxnSpPr/>
              <p:nvPr/>
            </p:nvCxnSpPr>
            <p:spPr>
              <a:xfrm flipH="1">
                <a:off x="3286868" y="2325247"/>
                <a:ext cx="17" cy="61384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Прямая соединительная линия 37"/>
              <p:cNvCxnSpPr/>
              <p:nvPr/>
            </p:nvCxnSpPr>
            <p:spPr>
              <a:xfrm flipH="1">
                <a:off x="2157831" y="2659763"/>
                <a:ext cx="476023" cy="38696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Прямая соединительная линия 38"/>
              <p:cNvCxnSpPr/>
              <p:nvPr/>
            </p:nvCxnSpPr>
            <p:spPr>
              <a:xfrm flipH="1">
                <a:off x="2649183" y="2025643"/>
                <a:ext cx="12973" cy="6568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/>
          <p:cNvSpPr txBox="1"/>
          <p:nvPr/>
        </p:nvSpPr>
        <p:spPr>
          <a:xfrm>
            <a:off x="3455469" y="3049263"/>
            <a:ext cx="22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X</a:t>
            </a:r>
            <a:endParaRPr lang="uk-UA" i="1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73227" y="2874888"/>
            <a:ext cx="22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Z</a:t>
            </a:r>
            <a:endParaRPr lang="uk-UA" i="1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89208" y="1212510"/>
            <a:ext cx="22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Y</a:t>
            </a:r>
            <a:endParaRPr lang="uk-UA" i="1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962329" y="1444801"/>
            <a:ext cx="51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u="sng" dirty="0" smtClean="0"/>
              <a:t>Алгоритм побудови аксонометричної проекції:</a:t>
            </a:r>
            <a:endParaRPr lang="uk-UA" b="1" u="sng" dirty="0"/>
          </a:p>
        </p:txBody>
      </p:sp>
      <p:sp>
        <p:nvSpPr>
          <p:cNvPr id="51" name="TextBox 50"/>
          <p:cNvSpPr txBox="1"/>
          <p:nvPr/>
        </p:nvSpPr>
        <p:spPr>
          <a:xfrm>
            <a:off x="4421016" y="1843082"/>
            <a:ext cx="707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82563"/>
            <a:r>
              <a:rPr lang="uk-UA" dirty="0"/>
              <a:t>-</a:t>
            </a:r>
            <a:r>
              <a:rPr lang="uk-UA" dirty="0" smtClean="0"/>
              <a:t>  Введемо видову систему координат </a:t>
            </a:r>
            <a:r>
              <a:rPr lang="en-US" i="1" dirty="0" smtClean="0">
                <a:latin typeface="+mj-lt"/>
              </a:rPr>
              <a:t>XYZ</a:t>
            </a:r>
            <a:r>
              <a:rPr lang="uk-UA" dirty="0" smtClean="0"/>
              <a:t>, кути з осями системи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xyz</a:t>
            </a:r>
            <a:r>
              <a:rPr lang="en-US" dirty="0" smtClean="0"/>
              <a:t> </a:t>
            </a:r>
            <a:r>
              <a:rPr lang="uk-UA" dirty="0" smtClean="0"/>
              <a:t>дорівнюють 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uk-U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uk-U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4421000" y="2502319"/>
            <a:ext cx="7693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/>
            <a:r>
              <a:rPr lang="uk-UA" dirty="0" smtClean="0"/>
              <a:t>-  Площина проецювання паралельна </a:t>
            </a:r>
            <a:r>
              <a:rPr lang="en-US" i="1" dirty="0">
                <a:latin typeface="+mj-lt"/>
              </a:rPr>
              <a:t>X</a:t>
            </a:r>
            <a:r>
              <a:rPr lang="uk-UA" i="1" dirty="0">
                <a:latin typeface="+mj-lt"/>
              </a:rPr>
              <a:t>0</a:t>
            </a:r>
            <a:r>
              <a:rPr lang="en-US" i="1" dirty="0">
                <a:latin typeface="+mj-lt"/>
              </a:rPr>
              <a:t>Y</a:t>
            </a:r>
            <a:r>
              <a:rPr lang="uk-UA" i="1" dirty="0">
                <a:latin typeface="+mj-lt"/>
              </a:rPr>
              <a:t> </a:t>
            </a:r>
            <a:r>
              <a:rPr lang="uk-UA" dirty="0" smtClean="0"/>
              <a:t>та знаходиться на </a:t>
            </a:r>
          </a:p>
          <a:p>
            <a:pPr indent="269875"/>
            <a:r>
              <a:rPr lang="uk-UA" dirty="0" smtClean="0"/>
              <a:t>відстані </a:t>
            </a:r>
            <a:r>
              <a:rPr lang="en-US" i="1" dirty="0" err="1" smtClean="0">
                <a:latin typeface="+mj-lt"/>
              </a:rPr>
              <a:t>Z</a:t>
            </a:r>
            <a:r>
              <a:rPr lang="en-US" i="1" baseline="-25000" dirty="0" err="1" smtClean="0">
                <a:latin typeface="+mj-lt"/>
              </a:rPr>
              <a:t>e</a:t>
            </a:r>
            <a:r>
              <a:rPr lang="uk-UA" i="1" dirty="0" smtClean="0">
                <a:latin typeface="+mj-lt"/>
              </a:rPr>
              <a:t> . </a:t>
            </a:r>
            <a:r>
              <a:rPr lang="uk-UA" dirty="0" smtClean="0"/>
              <a:t>Позначимо координати в площині проецювання як </a:t>
            </a:r>
            <a:r>
              <a:rPr lang="en-US" i="1" dirty="0" smtClean="0">
                <a:latin typeface="+mj-lt"/>
              </a:rPr>
              <a:t>X</a:t>
            </a:r>
            <a:r>
              <a:rPr lang="uk-UA" i="1" baseline="-25000" dirty="0" smtClean="0">
                <a:latin typeface="+mj-lt"/>
              </a:rPr>
              <a:t>пр </a:t>
            </a:r>
            <a:r>
              <a:rPr lang="en-US" i="1" dirty="0" smtClean="0">
                <a:latin typeface="+mj-lt"/>
              </a:rPr>
              <a:t>, Y</a:t>
            </a:r>
            <a:r>
              <a:rPr lang="uk-UA" i="1" baseline="-25000" dirty="0" smtClean="0">
                <a:latin typeface="+mj-lt"/>
              </a:rPr>
              <a:t>пр</a:t>
            </a:r>
            <a:r>
              <a:rPr lang="uk-UA" dirty="0" smtClean="0">
                <a:latin typeface="+mj-lt"/>
              </a:rPr>
              <a:t>  </a:t>
            </a:r>
            <a:endParaRPr lang="uk-UA" i="1" dirty="0">
              <a:latin typeface="+mj-lt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3799841" y="3148650"/>
            <a:ext cx="80518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79600" indent="-1879600"/>
            <a:r>
              <a:rPr lang="uk-UA" b="1" dirty="0" smtClean="0">
                <a:solidFill>
                  <a:srgbClr val="0070C0"/>
                </a:solidFill>
              </a:rPr>
              <a:t>Задача побудови </a:t>
            </a:r>
            <a:r>
              <a:rPr lang="uk-UA" dirty="0" smtClean="0"/>
              <a:t>– знайти відповідність між координатами у світовій системі координат </a:t>
            </a:r>
            <a:r>
              <a:rPr lang="en-US" i="1" dirty="0"/>
              <a:t>xyz </a:t>
            </a:r>
            <a:r>
              <a:rPr lang="uk-UA" i="1" dirty="0" smtClean="0"/>
              <a:t> </a:t>
            </a:r>
            <a:r>
              <a:rPr lang="uk-UA" dirty="0" smtClean="0"/>
              <a:t>та проекційними координатами </a:t>
            </a:r>
            <a:r>
              <a:rPr lang="en-US" i="1" dirty="0"/>
              <a:t>X</a:t>
            </a:r>
            <a:r>
              <a:rPr lang="uk-UA" i="1" baseline="-25000" dirty="0"/>
              <a:t>пр </a:t>
            </a:r>
            <a:r>
              <a:rPr lang="en-US" i="1" dirty="0"/>
              <a:t>, Y</a:t>
            </a:r>
            <a:r>
              <a:rPr lang="uk-UA" i="1" baseline="-25000" dirty="0"/>
              <a:t>пр</a:t>
            </a:r>
            <a:r>
              <a:rPr lang="uk-UA" dirty="0" smtClean="0"/>
              <a:t> для будь якої точки у просторі </a:t>
            </a:r>
            <a:endParaRPr lang="uk-UA" dirty="0"/>
          </a:p>
        </p:txBody>
      </p:sp>
      <p:sp>
        <p:nvSpPr>
          <p:cNvPr id="54" name="Прямоугольник 53"/>
          <p:cNvSpPr/>
          <p:nvPr/>
        </p:nvSpPr>
        <p:spPr>
          <a:xfrm>
            <a:off x="4179870" y="4021502"/>
            <a:ext cx="78376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u="sng" dirty="0" smtClean="0"/>
              <a:t>Тривіальний випадок </a:t>
            </a:r>
            <a:r>
              <a:rPr lang="uk-UA" dirty="0" smtClean="0"/>
              <a:t>- 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uk-U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=0,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uk-U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uk-UA" dirty="0" smtClean="0"/>
              <a:t>. У такому разі </a:t>
            </a:r>
            <a:r>
              <a:rPr lang="en-US" i="1" dirty="0"/>
              <a:t>X</a:t>
            </a:r>
            <a:r>
              <a:rPr lang="uk-UA" i="1" baseline="-25000" dirty="0"/>
              <a:t>пр </a:t>
            </a:r>
            <a:r>
              <a:rPr lang="uk-UA" i="1" dirty="0" smtClean="0"/>
              <a:t>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dirty="0" smtClean="0"/>
              <a:t>,  </a:t>
            </a:r>
            <a:r>
              <a:rPr lang="en-US" i="1" dirty="0"/>
              <a:t>Y</a:t>
            </a:r>
            <a:r>
              <a:rPr lang="uk-UA" i="1" baseline="-25000" dirty="0"/>
              <a:t>пр</a:t>
            </a:r>
            <a:r>
              <a:rPr lang="uk-UA" dirty="0" smtClean="0"/>
              <a:t> </a:t>
            </a:r>
            <a:r>
              <a:rPr lang="uk-UA" i="1" dirty="0" smtClean="0"/>
              <a:t>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dirty="0" smtClean="0"/>
              <a:t>. </a:t>
            </a:r>
            <a:r>
              <a:rPr lang="uk-UA" dirty="0" smtClean="0"/>
              <a:t> Інші випадки взаємного розташування осей координат потребують виконання двох обертань на кути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uk-U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uk-UA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uk-UA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5" name="Группа 124"/>
          <p:cNvGrpSpPr/>
          <p:nvPr/>
        </p:nvGrpSpPr>
        <p:grpSpPr>
          <a:xfrm>
            <a:off x="530274" y="3457578"/>
            <a:ext cx="3533725" cy="3256687"/>
            <a:chOff x="530274" y="3457578"/>
            <a:chExt cx="3533725" cy="3256687"/>
          </a:xfrm>
        </p:grpSpPr>
        <p:sp>
          <p:nvSpPr>
            <p:cNvPr id="84" name="TextBox 83"/>
            <p:cNvSpPr txBox="1"/>
            <p:nvPr/>
          </p:nvSpPr>
          <p:spPr>
            <a:xfrm>
              <a:off x="2423575" y="6344933"/>
              <a:ext cx="221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latin typeface="+mj-lt"/>
                </a:rPr>
                <a:t>Y</a:t>
              </a:r>
              <a:endParaRPr lang="uk-UA" i="1" dirty="0">
                <a:latin typeface="+mj-lt"/>
              </a:endParaRPr>
            </a:p>
          </p:txBody>
        </p:sp>
        <p:grpSp>
          <p:nvGrpSpPr>
            <p:cNvPr id="124" name="Группа 123"/>
            <p:cNvGrpSpPr/>
            <p:nvPr/>
          </p:nvGrpSpPr>
          <p:grpSpPr>
            <a:xfrm>
              <a:off x="530274" y="3457578"/>
              <a:ext cx="3533725" cy="3060026"/>
              <a:chOff x="895322" y="3737614"/>
              <a:chExt cx="3221642" cy="2829495"/>
            </a:xfrm>
          </p:grpSpPr>
          <p:cxnSp>
            <p:nvCxnSpPr>
              <p:cNvPr id="80" name="Прямая со стрелкой 79"/>
              <p:cNvCxnSpPr/>
              <p:nvPr/>
            </p:nvCxnSpPr>
            <p:spPr>
              <a:xfrm flipV="1">
                <a:off x="2286927" y="4943337"/>
                <a:ext cx="1827873" cy="542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7" name="Группа 56"/>
              <p:cNvGrpSpPr/>
              <p:nvPr/>
            </p:nvGrpSpPr>
            <p:grpSpPr>
              <a:xfrm>
                <a:off x="1094609" y="3930207"/>
                <a:ext cx="2867720" cy="2212933"/>
                <a:chOff x="1811026" y="1435960"/>
                <a:chExt cx="2080102" cy="1734748"/>
              </a:xfrm>
            </p:grpSpPr>
            <p:cxnSp>
              <p:nvCxnSpPr>
                <p:cNvPr id="58" name="Прямая со стрелкой 57"/>
                <p:cNvCxnSpPr/>
                <p:nvPr/>
              </p:nvCxnSpPr>
              <p:spPr>
                <a:xfrm>
                  <a:off x="2666082" y="2655065"/>
                  <a:ext cx="1225046" cy="5141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Группа 58"/>
                <p:cNvGrpSpPr/>
                <p:nvPr/>
              </p:nvGrpSpPr>
              <p:grpSpPr>
                <a:xfrm>
                  <a:off x="1811026" y="1435960"/>
                  <a:ext cx="855057" cy="1734748"/>
                  <a:chOff x="1811026" y="1435960"/>
                  <a:chExt cx="855057" cy="1734748"/>
                </a:xfrm>
              </p:grpSpPr>
              <p:cxnSp>
                <p:nvCxnSpPr>
                  <p:cNvPr id="72" name="Прямая со стрелкой 71"/>
                  <p:cNvCxnSpPr/>
                  <p:nvPr/>
                </p:nvCxnSpPr>
                <p:spPr>
                  <a:xfrm flipH="1">
                    <a:off x="1811026" y="2655065"/>
                    <a:ext cx="855057" cy="51564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Прямая со стрелкой 72"/>
                  <p:cNvCxnSpPr/>
                  <p:nvPr/>
                </p:nvCxnSpPr>
                <p:spPr>
                  <a:xfrm flipH="1" flipV="1">
                    <a:off x="2666080" y="1435960"/>
                    <a:ext cx="1" cy="122186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76" name="Прямая со стрелкой 75"/>
              <p:cNvCxnSpPr/>
              <p:nvPr/>
            </p:nvCxnSpPr>
            <p:spPr>
              <a:xfrm>
                <a:off x="2286929" y="5454949"/>
                <a:ext cx="608023" cy="11121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TextBox 82"/>
              <p:cNvSpPr txBox="1"/>
              <p:nvPr/>
            </p:nvSpPr>
            <p:spPr>
              <a:xfrm>
                <a:off x="3893418" y="4574005"/>
                <a:ext cx="221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latin typeface="+mj-lt"/>
                  </a:rPr>
                  <a:t>X</a:t>
                </a:r>
                <a:endParaRPr lang="uk-UA" i="1" dirty="0">
                  <a:latin typeface="+mj-lt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895322" y="5829927"/>
                <a:ext cx="221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uk-UA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785035" y="6068415"/>
                <a:ext cx="221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uk-UA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051838" y="3791300"/>
                <a:ext cx="221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latin typeface="+mj-lt"/>
                  </a:rPr>
                  <a:t>z</a:t>
                </a:r>
                <a:endParaRPr lang="uk-UA" i="1" dirty="0">
                  <a:latin typeface="+mj-lt"/>
                </a:endParaRPr>
              </a:p>
            </p:txBody>
          </p:sp>
          <p:cxnSp>
            <p:nvCxnSpPr>
              <p:cNvPr id="88" name="Прямая со стрелкой 87"/>
              <p:cNvCxnSpPr/>
              <p:nvPr/>
            </p:nvCxnSpPr>
            <p:spPr>
              <a:xfrm flipV="1">
                <a:off x="2280436" y="4057754"/>
                <a:ext cx="569576" cy="14418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1" name="TextBox 90"/>
              <p:cNvSpPr txBox="1"/>
              <p:nvPr/>
            </p:nvSpPr>
            <p:spPr>
              <a:xfrm>
                <a:off x="2621415" y="3737614"/>
                <a:ext cx="221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latin typeface="+mj-lt"/>
                  </a:rPr>
                  <a:t>Z</a:t>
                </a:r>
                <a:endParaRPr lang="uk-UA" i="1" dirty="0">
                  <a:latin typeface="+mj-lt"/>
                </a:endParaRPr>
              </a:p>
            </p:txBody>
          </p:sp>
          <p:cxnSp>
            <p:nvCxnSpPr>
              <p:cNvPr id="93" name="Прямая соединительная линия 92"/>
              <p:cNvCxnSpPr/>
              <p:nvPr/>
            </p:nvCxnSpPr>
            <p:spPr>
              <a:xfrm>
                <a:off x="2267705" y="5499586"/>
                <a:ext cx="440079" cy="2924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Прямая соединительная линия 93"/>
              <p:cNvCxnSpPr/>
              <p:nvPr/>
            </p:nvCxnSpPr>
            <p:spPr>
              <a:xfrm>
                <a:off x="2707784" y="4430350"/>
                <a:ext cx="0" cy="138389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8" name="Дуга 97"/>
              <p:cNvSpPr/>
              <p:nvPr/>
            </p:nvSpPr>
            <p:spPr>
              <a:xfrm rot="2277109" flipV="1">
                <a:off x="1625490" y="5118834"/>
                <a:ext cx="956752" cy="702639"/>
              </a:xfrm>
              <a:prstGeom prst="arc">
                <a:avLst>
                  <a:gd name="adj1" fmla="val 16045691"/>
                  <a:gd name="adj2" fmla="val 618847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2115170" y="5568437"/>
                <a:ext cx="221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i="1" dirty="0" smtClean="0">
                    <a:solidFill>
                      <a:srgbClr val="0070C0"/>
                    </a:solidFill>
                    <a:latin typeface="+mj-lt"/>
                  </a:rPr>
                  <a:t>α</a:t>
                </a:r>
                <a:endParaRPr lang="uk-UA" i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2306661" y="4406484"/>
                <a:ext cx="2213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400" i="1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β</a:t>
                </a:r>
                <a:endParaRPr lang="uk-UA" sz="1400" i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Дуга 100"/>
              <p:cNvSpPr/>
              <p:nvPr/>
            </p:nvSpPr>
            <p:spPr>
              <a:xfrm rot="20499745">
                <a:off x="2082546" y="4411287"/>
                <a:ext cx="534763" cy="446939"/>
              </a:xfrm>
              <a:prstGeom prst="arc">
                <a:avLst>
                  <a:gd name="adj1" fmla="val 16045691"/>
                  <a:gd name="adj2" fmla="val 618847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cxnSp>
            <p:nvCxnSpPr>
              <p:cNvPr id="102" name="Прямая соединительная линия 101"/>
              <p:cNvCxnSpPr/>
              <p:nvPr/>
            </p:nvCxnSpPr>
            <p:spPr>
              <a:xfrm>
                <a:off x="2723724" y="4475497"/>
                <a:ext cx="465539" cy="475318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Прямая соединительная линия 103"/>
              <p:cNvCxnSpPr/>
              <p:nvPr/>
            </p:nvCxnSpPr>
            <p:spPr>
              <a:xfrm flipV="1">
                <a:off x="2713372" y="4155029"/>
                <a:ext cx="1392013" cy="28042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Прямая соединительная линия 106"/>
              <p:cNvCxnSpPr/>
              <p:nvPr/>
            </p:nvCxnSpPr>
            <p:spPr>
              <a:xfrm flipV="1">
                <a:off x="2883757" y="4518728"/>
                <a:ext cx="866584" cy="1672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Прямая соединительная линия 107"/>
              <p:cNvCxnSpPr/>
              <p:nvPr/>
            </p:nvCxnSpPr>
            <p:spPr>
              <a:xfrm>
                <a:off x="3530937" y="4287736"/>
                <a:ext cx="174345" cy="20350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7" name="Параллелограмм 116"/>
              <p:cNvSpPr/>
              <p:nvPr/>
            </p:nvSpPr>
            <p:spPr>
              <a:xfrm rot="20787581" flipV="1">
                <a:off x="2727992" y="4339428"/>
                <a:ext cx="1031248" cy="342768"/>
              </a:xfrm>
              <a:prstGeom prst="parallelogram">
                <a:avLst>
                  <a:gd name="adj" fmla="val 60008"/>
                </a:avLst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0" name="Прямоугольник 119"/>
              <p:cNvSpPr/>
              <p:nvPr/>
            </p:nvSpPr>
            <p:spPr>
              <a:xfrm>
                <a:off x="2747236" y="4721918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/>
                  <a:t>Y</a:t>
                </a:r>
                <a:r>
                  <a:rPr lang="uk-UA" i="1" baseline="-25000" dirty="0"/>
                  <a:t>пр</a:t>
                </a:r>
                <a:r>
                  <a:rPr lang="uk-UA" dirty="0"/>
                  <a:t> </a:t>
                </a:r>
              </a:p>
            </p:txBody>
          </p:sp>
          <p:sp>
            <p:nvSpPr>
              <p:cNvPr id="121" name="Прямоугольник 120"/>
              <p:cNvSpPr/>
              <p:nvPr/>
            </p:nvSpPr>
            <p:spPr>
              <a:xfrm>
                <a:off x="3618109" y="3804481"/>
                <a:ext cx="498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/>
                  <a:t>X</a:t>
                </a:r>
                <a:r>
                  <a:rPr lang="uk-UA" i="1" baseline="-25000" dirty="0"/>
                  <a:t>пр </a:t>
                </a:r>
                <a:endParaRPr lang="uk-UA" dirty="0"/>
              </a:p>
            </p:txBody>
          </p:sp>
          <p:sp>
            <p:nvSpPr>
              <p:cNvPr id="122" name="Прямоугольник 121"/>
              <p:cNvSpPr/>
              <p:nvPr/>
            </p:nvSpPr>
            <p:spPr>
              <a:xfrm>
                <a:off x="2441386" y="4094886"/>
                <a:ext cx="379388" cy="341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 err="1" smtClean="0"/>
                  <a:t>Z</a:t>
                </a:r>
                <a:r>
                  <a:rPr lang="en-US" i="1" baseline="-25000" dirty="0" err="1" smtClean="0"/>
                  <a:t>e</a:t>
                </a:r>
                <a:r>
                  <a:rPr lang="uk-UA" i="1" dirty="0" smtClean="0"/>
                  <a:t> </a:t>
                </a:r>
                <a:endParaRPr lang="uk-UA" dirty="0"/>
              </a:p>
            </p:txBody>
          </p:sp>
        </p:grpSp>
      </p:grpSp>
      <p:sp>
        <p:nvSpPr>
          <p:cNvPr id="126" name="TextBox 125"/>
          <p:cNvSpPr txBox="1"/>
          <p:nvPr/>
        </p:nvSpPr>
        <p:spPr>
          <a:xfrm>
            <a:off x="6484454" y="4561940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1 </a:t>
            </a:r>
            <a:r>
              <a:rPr lang="uk-UA" sz="1600" u="sng" dirty="0" smtClean="0"/>
              <a:t>крок </a:t>
            </a:r>
            <a:r>
              <a:rPr lang="uk-UA" sz="1600" dirty="0" smtClean="0"/>
              <a:t>– навколо </a:t>
            </a:r>
            <a:r>
              <a:rPr lang="en-US" sz="1600" i="1" dirty="0" smtClean="0"/>
              <a:t>Z</a:t>
            </a:r>
            <a:r>
              <a:rPr lang="uk-UA" sz="1600" i="1" dirty="0" smtClean="0"/>
              <a:t> на кут </a:t>
            </a:r>
            <a:r>
              <a:rPr lang="el-GR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uk-UA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uk-UA" sz="1600" dirty="0" smtClean="0"/>
              <a:t>  </a:t>
            </a:r>
            <a:endParaRPr lang="uk-UA" sz="1600" dirty="0"/>
          </a:p>
        </p:txBody>
      </p:sp>
      <p:sp>
        <p:nvSpPr>
          <p:cNvPr id="127" name="TextBox 126"/>
          <p:cNvSpPr txBox="1"/>
          <p:nvPr/>
        </p:nvSpPr>
        <p:spPr>
          <a:xfrm>
            <a:off x="9073344" y="4561940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u="sng" dirty="0" smtClean="0"/>
              <a:t>2</a:t>
            </a:r>
            <a:r>
              <a:rPr lang="en-US" sz="1600" u="sng" dirty="0" smtClean="0"/>
              <a:t> </a:t>
            </a:r>
            <a:r>
              <a:rPr lang="uk-UA" sz="1600" u="sng" dirty="0" smtClean="0"/>
              <a:t>крок </a:t>
            </a:r>
            <a:r>
              <a:rPr lang="uk-UA" sz="1600" dirty="0" smtClean="0"/>
              <a:t>– навколо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x’ </a:t>
            </a:r>
            <a:r>
              <a:rPr lang="uk-UA" sz="1600" i="1" dirty="0" smtClean="0"/>
              <a:t>на кут </a:t>
            </a:r>
            <a:r>
              <a:rPr lang="el-GR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uk-UA" sz="1600" dirty="0" smtClean="0"/>
              <a:t>  </a:t>
            </a:r>
            <a:endParaRPr lang="uk-UA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Прямоугольник 128"/>
              <p:cNvSpPr/>
              <p:nvPr/>
            </p:nvSpPr>
            <p:spPr>
              <a:xfrm>
                <a:off x="7047758" y="4844309"/>
                <a:ext cx="2101922" cy="59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 smtClean="0"/>
                  <a:t>;</a:t>
                </a:r>
                <a:endParaRPr lang="uk-UA" sz="1200" dirty="0"/>
              </a:p>
            </p:txBody>
          </p:sp>
        </mc:Choice>
        <mc:Fallback xmlns="">
          <p:sp>
            <p:nvSpPr>
              <p:cNvPr id="129" name="Прямоугольник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758" y="4844309"/>
                <a:ext cx="2101922" cy="59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Прямоугольник 129"/>
              <p:cNvSpPr/>
              <p:nvPr/>
            </p:nvSpPr>
            <p:spPr>
              <a:xfrm>
                <a:off x="9267925" y="4841163"/>
                <a:ext cx="2119298" cy="6792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 smtClean="0"/>
                  <a:t>;</a:t>
                </a:r>
                <a:endParaRPr lang="uk-UA" sz="1200" dirty="0"/>
              </a:p>
            </p:txBody>
          </p:sp>
        </mc:Choice>
        <mc:Fallback xmlns="">
          <p:sp>
            <p:nvSpPr>
              <p:cNvPr id="130" name="Прямоугольник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925" y="4841163"/>
                <a:ext cx="2119298" cy="679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Прямоугольник 130"/>
              <p:cNvSpPr/>
              <p:nvPr/>
            </p:nvSpPr>
            <p:spPr>
              <a:xfrm>
                <a:off x="3849086" y="5104037"/>
                <a:ext cx="3310715" cy="774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𝑜𝑠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𝑜𝑠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𝑜𝑠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 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 smtClean="0"/>
                  <a:t>;</a:t>
                </a:r>
                <a:endParaRPr lang="uk-UA" sz="1200" dirty="0"/>
              </a:p>
            </p:txBody>
          </p:sp>
        </mc:Choice>
        <mc:Fallback xmlns="">
          <p:sp>
            <p:nvSpPr>
              <p:cNvPr id="131" name="Прямоугольник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086" y="5104037"/>
                <a:ext cx="3310715" cy="774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4421000" y="6017529"/>
                <a:ext cx="3194585" cy="718274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uk-UA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𝑥𝑐𝑜𝑠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𝑦𝑠𝑖𝑛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                                  </m:t>
                            </m:r>
                          </m:e>
                        </m:mr>
                        <m:m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𝑥𝑠𝑖𝑛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𝑦𝑐𝑜𝑠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𝑧𝑠𝑖𝑛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</m:e>
                        </m:mr>
                        <m:m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𝑥𝑠𝑖𝑛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𝑦𝑐𝑜𝑠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𝑧𝑐𝑜𝑠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mr>
                      </m:m>
                    </m:oMath>
                  </m:oMathPara>
                </a14:m>
                <a:endParaRPr lang="uk-UA" sz="1400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000" y="6017529"/>
                <a:ext cx="3194585" cy="7182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8618815" y="5984443"/>
                <a:ext cx="1298220" cy="78444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uk-UA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uk-UA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uk-UA" sz="1400" b="0" i="1" smtClean="0">
                                    <a:latin typeface="Cambria Math" panose="02040503050406030204" pitchFamily="18" charset="0"/>
                                  </a:rPr>
                                  <m:t>пр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        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uk-UA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uk-UA" sz="1400" i="1">
                                    <a:latin typeface="Cambria Math" panose="02040503050406030204" pitchFamily="18" charset="0"/>
                                  </a:rPr>
                                  <m:t>пр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1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uk-UA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uk-UA" sz="1400" b="0" i="1" smtClean="0">
                                    <a:latin typeface="Cambria Math" panose="02040503050406030204" pitchFamily="18" charset="0"/>
                                  </a:rPr>
                                  <m:t>пр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uk-UA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uk-UA" sz="1400" dirty="0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815" y="5984443"/>
                <a:ext cx="1298220" cy="7844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Управляющая кнопка: настраиваемая 68">
            <a:hlinkClick r:id="rId8" action="ppaction://hlinksldjump" highlightClick="1"/>
          </p:cNvPr>
          <p:cNvSpPr/>
          <p:nvPr/>
        </p:nvSpPr>
        <p:spPr>
          <a:xfrm>
            <a:off x="10350500" y="153596"/>
            <a:ext cx="1588154" cy="332515"/>
          </a:xfrm>
          <a:prstGeom prst="actionButtonBlank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До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схеми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0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53976" y="214271"/>
            <a:ext cx="6877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dirty="0">
                <a:solidFill>
                  <a:srgbClr val="00B050"/>
                </a:solidFill>
              </a:rPr>
              <a:t>Ортогональні проекції: Аксонометрична </a:t>
            </a:r>
            <a:r>
              <a:rPr lang="uk-UA" sz="2400" b="1" dirty="0" smtClean="0">
                <a:solidFill>
                  <a:srgbClr val="00B050"/>
                </a:solidFill>
              </a:rPr>
              <a:t>проекція</a:t>
            </a:r>
            <a:endParaRPr lang="uk-UA" sz="2400" b="1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231" y="1671188"/>
            <a:ext cx="1951587" cy="175781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464" y="1680896"/>
            <a:ext cx="2167577" cy="192267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000" y="4604304"/>
            <a:ext cx="2294523" cy="2050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98750" y="1172584"/>
            <a:ext cx="377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rgbClr val="0070C0"/>
                </a:solidFill>
              </a:rPr>
              <a:t>Ізометрична проекція</a:t>
            </a:r>
            <a:endParaRPr lang="uk-UA" b="1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300241" y="4486104"/>
            <a:ext cx="10190040" cy="21682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/>
          <p:cNvSpPr txBox="1"/>
          <p:nvPr/>
        </p:nvSpPr>
        <p:spPr>
          <a:xfrm>
            <a:off x="5089361" y="3976428"/>
            <a:ext cx="377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err="1" smtClean="0">
                <a:solidFill>
                  <a:srgbClr val="0070C0"/>
                </a:solidFill>
              </a:rPr>
              <a:t>Діметрична</a:t>
            </a:r>
            <a:r>
              <a:rPr lang="uk-UA" b="1" dirty="0" smtClean="0">
                <a:solidFill>
                  <a:srgbClr val="0070C0"/>
                </a:solidFill>
              </a:rPr>
              <a:t> проекція</a:t>
            </a:r>
            <a:endParaRPr lang="uk-UA" b="1" dirty="0">
              <a:solidFill>
                <a:srgbClr val="0070C0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6647" y="4604304"/>
            <a:ext cx="1823394" cy="1765737"/>
          </a:xfrm>
          <a:prstGeom prst="rect">
            <a:avLst/>
          </a:prstGeom>
        </p:spPr>
      </p:pic>
      <p:grpSp>
        <p:nvGrpSpPr>
          <p:cNvPr id="21" name="Группа 20"/>
          <p:cNvGrpSpPr/>
          <p:nvPr/>
        </p:nvGrpSpPr>
        <p:grpSpPr>
          <a:xfrm>
            <a:off x="2099695" y="4950808"/>
            <a:ext cx="1472666" cy="1347537"/>
            <a:chOff x="8499107" y="4822257"/>
            <a:chExt cx="1472666" cy="1347537"/>
          </a:xfrm>
        </p:grpSpPr>
        <p:cxnSp>
          <p:nvCxnSpPr>
            <p:cNvPr id="16" name="Прямая со стрелкой 15"/>
            <p:cNvCxnSpPr/>
            <p:nvPr/>
          </p:nvCxnSpPr>
          <p:spPr>
            <a:xfrm flipV="1">
              <a:off x="9307629" y="4822257"/>
              <a:ext cx="0" cy="9721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/>
            <p:cNvCxnSpPr/>
            <p:nvPr/>
          </p:nvCxnSpPr>
          <p:spPr>
            <a:xfrm flipH="1">
              <a:off x="8499107" y="5794408"/>
              <a:ext cx="808522" cy="155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/>
            <p:nvPr/>
          </p:nvCxnSpPr>
          <p:spPr>
            <a:xfrm>
              <a:off x="9307629" y="5794408"/>
              <a:ext cx="664144" cy="3753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единительная линия 22"/>
          <p:cNvCxnSpPr/>
          <p:nvPr/>
        </p:nvCxnSpPr>
        <p:spPr>
          <a:xfrm flipV="1">
            <a:off x="2334404" y="5269919"/>
            <a:ext cx="573813" cy="8649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 flipV="1">
            <a:off x="2356892" y="5356412"/>
            <a:ext cx="0" cy="67091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 flipV="1">
            <a:off x="2379381" y="5914161"/>
            <a:ext cx="551324" cy="12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flipV="1">
            <a:off x="2695315" y="6130316"/>
            <a:ext cx="577758" cy="9639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2361557" y="6038348"/>
            <a:ext cx="320669" cy="18836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flipH="1" flipV="1">
            <a:off x="3273074" y="5487172"/>
            <a:ext cx="8238" cy="62348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2927439" y="5269919"/>
            <a:ext cx="362109" cy="23653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Рисунок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8405" y="1123776"/>
            <a:ext cx="2238865" cy="250064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2907" y="4551318"/>
            <a:ext cx="2708500" cy="2086277"/>
          </a:xfrm>
          <a:prstGeom prst="rect">
            <a:avLst/>
          </a:prstGeom>
        </p:spPr>
      </p:pic>
      <p:sp>
        <p:nvSpPr>
          <p:cNvPr id="46" name="Управляющая кнопка: настраиваемая 45">
            <a:hlinkClick r:id="rId9" action="ppaction://hlinksldjump" highlightClick="1"/>
          </p:cNvPr>
          <p:cNvSpPr/>
          <p:nvPr/>
        </p:nvSpPr>
        <p:spPr>
          <a:xfrm>
            <a:off x="10350500" y="153596"/>
            <a:ext cx="1588154" cy="332515"/>
          </a:xfrm>
          <a:prstGeom prst="actionButtonBlank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До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схеми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02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01" y="1853353"/>
            <a:ext cx="2417989" cy="22039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395" y="4509882"/>
            <a:ext cx="2634414" cy="246676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Прямоугольник 1"/>
          <p:cNvSpPr/>
          <p:nvPr/>
        </p:nvSpPr>
        <p:spPr>
          <a:xfrm>
            <a:off x="5230386" y="416913"/>
            <a:ext cx="2669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dirty="0">
                <a:solidFill>
                  <a:srgbClr val="00B050"/>
                </a:solidFill>
              </a:rPr>
              <a:t>Косокутні проекції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109" y="1733287"/>
            <a:ext cx="3040529" cy="2592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0243" y="1425058"/>
            <a:ext cx="565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chemeClr val="accent5">
                    <a:lumMod val="75000"/>
                  </a:schemeClr>
                </a:solidFill>
              </a:rPr>
              <a:t>Кабінетна проекція (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фронтальна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косокутна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accent5">
                    <a:lumMod val="75000"/>
                  </a:schemeClr>
                </a:solidFill>
              </a:rPr>
              <a:t>диметрія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  <a:endParaRPr lang="uk-UA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461" y="889837"/>
            <a:ext cx="880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</a:t>
            </a:r>
            <a:r>
              <a:rPr lang="uk-UA" dirty="0" smtClean="0"/>
              <a:t>Основний інструмент побудови тіні від об</a:t>
            </a:r>
            <a:r>
              <a:rPr lang="en-US" dirty="0" smtClean="0"/>
              <a:t>’</a:t>
            </a:r>
            <a:r>
              <a:rPr lang="uk-UA" dirty="0" err="1" smtClean="0"/>
              <a:t>єкта</a:t>
            </a:r>
            <a:r>
              <a:rPr lang="uk-UA" dirty="0" smtClean="0"/>
              <a:t> та відображення його у дзеркалі</a:t>
            </a:r>
            <a:endParaRPr lang="uk-UA" dirty="0"/>
          </a:p>
        </p:txBody>
      </p:sp>
      <p:sp>
        <p:nvSpPr>
          <p:cNvPr id="10" name="TextBox 9"/>
          <p:cNvSpPr txBox="1"/>
          <p:nvPr/>
        </p:nvSpPr>
        <p:spPr>
          <a:xfrm>
            <a:off x="6837581" y="1352136"/>
            <a:ext cx="410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err="1" smtClean="0">
                <a:solidFill>
                  <a:schemeClr val="accent5">
                    <a:lumMod val="75000"/>
                  </a:schemeClr>
                </a:solidFill>
              </a:rPr>
              <a:t>Кавальєрна</a:t>
            </a:r>
            <a:r>
              <a:rPr lang="uk-UA" dirty="0" smtClean="0">
                <a:solidFill>
                  <a:schemeClr val="accent5">
                    <a:lumMod val="75000"/>
                  </a:schemeClr>
                </a:solidFill>
              </a:rPr>
              <a:t> проекція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  <a:endParaRPr lang="uk-UA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271" y="4799906"/>
            <a:ext cx="1866460" cy="18591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41933" y="4458122"/>
            <a:ext cx="597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Порівняння кабінетної проекції та ізометричної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05658" y="3849558"/>
                <a:ext cx="3460814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uk-U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=1;</m:t>
                    </m:r>
                    <m:sSub>
                      <m:sSub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=1/2</a:t>
                </a:r>
                <a:endParaRPr lang="uk-UA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658" y="3849558"/>
                <a:ext cx="3460814" cy="391261"/>
              </a:xfrm>
              <a:prstGeom prst="rect">
                <a:avLst/>
              </a:prstGeom>
              <a:blipFill>
                <a:blip r:embed="rId7"/>
                <a:stretch>
                  <a:fillRect t="-6154" b="-18462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160346" y="3958209"/>
                <a:ext cx="3460814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uk-U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uk-U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uk-U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346" y="3958209"/>
                <a:ext cx="3460814" cy="391261"/>
              </a:xfrm>
              <a:prstGeom prst="rect">
                <a:avLst/>
              </a:prstGeom>
              <a:blipFill>
                <a:blip r:embed="rId8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Управляющая кнопка: настраиваемая 15">
            <a:hlinkClick r:id="rId9" action="ppaction://hlinksldjump" highlightClick="1"/>
          </p:cNvPr>
          <p:cNvSpPr/>
          <p:nvPr/>
        </p:nvSpPr>
        <p:spPr>
          <a:xfrm>
            <a:off x="10350500" y="153596"/>
            <a:ext cx="1588154" cy="332515"/>
          </a:xfrm>
          <a:prstGeom prst="actionButtonBlank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До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схеми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26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угольник 2"/>
          <p:cNvSpPr/>
          <p:nvPr/>
        </p:nvSpPr>
        <p:spPr>
          <a:xfrm>
            <a:off x="3253225" y="432700"/>
            <a:ext cx="5236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dirty="0" smtClean="0">
                <a:solidFill>
                  <a:srgbClr val="00B050"/>
                </a:solidFill>
              </a:rPr>
              <a:t>Перспективна</a:t>
            </a:r>
            <a:r>
              <a:rPr lang="en-US" sz="2400" b="1" dirty="0" smtClean="0">
                <a:solidFill>
                  <a:srgbClr val="00B050"/>
                </a:solidFill>
              </a:rPr>
              <a:t> (</a:t>
            </a:r>
            <a:r>
              <a:rPr lang="uk-UA" sz="2400" b="1" dirty="0" smtClean="0">
                <a:solidFill>
                  <a:srgbClr val="00B050"/>
                </a:solidFill>
              </a:rPr>
              <a:t>центральна) проекція</a:t>
            </a:r>
            <a:endParaRPr lang="uk-UA" sz="2400" b="1" dirty="0">
              <a:solidFill>
                <a:srgbClr val="00B05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094" y="1054794"/>
            <a:ext cx="5922129" cy="4207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18547" y="6044358"/>
                <a:ext cx="3705726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uk-U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) – </a:t>
                </a:r>
                <a:r>
                  <a:rPr lang="uk-UA" dirty="0" smtClean="0"/>
                  <a:t>точковий проектор</a:t>
                </a:r>
                <a:endParaRPr lang="uk-UA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547" y="6044358"/>
                <a:ext cx="3705726" cy="391261"/>
              </a:xfrm>
              <a:prstGeom prst="rect">
                <a:avLst/>
              </a:prstGeom>
              <a:blipFill>
                <a:blip r:embed="rId4"/>
                <a:stretch>
                  <a:fillRect t="-7813" b="-2031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18547" y="5653097"/>
                <a:ext cx="5719010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uk-U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А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) – </a:t>
                </a:r>
                <a:r>
                  <a:rPr lang="uk-UA" dirty="0" smtClean="0"/>
                  <a:t>точка, що </a:t>
                </a:r>
                <a:r>
                  <a:rPr lang="uk-UA" dirty="0" err="1" smtClean="0"/>
                  <a:t>проеціюється</a:t>
                </a:r>
                <a:endParaRPr lang="uk-UA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547" y="5653097"/>
                <a:ext cx="5719010" cy="391261"/>
              </a:xfrm>
              <a:prstGeom prst="rect">
                <a:avLst/>
              </a:prstGeom>
              <a:blipFill>
                <a:blip r:embed="rId5"/>
                <a:stretch>
                  <a:fillRect t="-6154" b="-18462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Управляющая кнопка: настраиваемая 7">
            <a:hlinkClick r:id="rId6" action="ppaction://hlinksldjump" highlightClick="1"/>
          </p:cNvPr>
          <p:cNvSpPr/>
          <p:nvPr/>
        </p:nvSpPr>
        <p:spPr>
          <a:xfrm>
            <a:off x="10350500" y="153596"/>
            <a:ext cx="1588154" cy="332515"/>
          </a:xfrm>
          <a:prstGeom prst="actionButtonBlank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До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схеми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05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510A75D3F947FD49B49F3E3F8B454E46" ma:contentTypeVersion="4" ma:contentTypeDescription="Создание документа." ma:contentTypeScope="" ma:versionID="c4c47bbf95d6bf9b19409ea17003b724">
  <xsd:schema xmlns:xsd="http://www.w3.org/2001/XMLSchema" xmlns:xs="http://www.w3.org/2001/XMLSchema" xmlns:p="http://schemas.microsoft.com/office/2006/metadata/properties" xmlns:ns2="67bc60ce-084c-4f10-a3e4-d9d7d56f61a0" targetNamespace="http://schemas.microsoft.com/office/2006/metadata/properties" ma:root="true" ma:fieldsID="f5ba1ccd863baa8223ffdd4232c47179" ns2:_="">
    <xsd:import namespace="67bc60ce-084c-4f10-a3e4-d9d7d56f61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bc60ce-084c-4f10-a3e4-d9d7d56f61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0B2DE06-C5E0-4728-8A30-AD942510F04F}"/>
</file>

<file path=customXml/itemProps2.xml><?xml version="1.0" encoding="utf-8"?>
<ds:datastoreItem xmlns:ds="http://schemas.openxmlformats.org/officeDocument/2006/customXml" ds:itemID="{BC85ED94-9CAF-41E5-B375-A9CDEBBE84A2}"/>
</file>

<file path=customXml/itemProps3.xml><?xml version="1.0" encoding="utf-8"?>
<ds:datastoreItem xmlns:ds="http://schemas.openxmlformats.org/officeDocument/2006/customXml" ds:itemID="{83B66CF8-5BAF-419F-998C-DECC0A4C3F6A}"/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946</Words>
  <Application>Microsoft Office PowerPoint</Application>
  <PresentationFormat>Широкоэкранный</PresentationFormat>
  <Paragraphs>239</Paragraphs>
  <Slides>19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Times New Roman</vt:lpstr>
      <vt:lpstr>Тема Office</vt:lpstr>
      <vt:lpstr>Обчислювальна геометрія  та комп’ютерна графіка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Обчислювальна геометрія  та комп’ютерна графіка</dc:title>
  <dc:creator>Степанова Н. И.</dc:creator>
  <cp:lastModifiedBy>Степанова Н. И.</cp:lastModifiedBy>
  <cp:revision>51</cp:revision>
  <dcterms:created xsi:type="dcterms:W3CDTF">2021-11-21T16:52:40Z</dcterms:created>
  <dcterms:modified xsi:type="dcterms:W3CDTF">2021-11-29T17:43:46Z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0x010100510A75D3F947FD49B49F3E3F8B454E46</vt:lpwstr>
  </property>
</Properties>
</file>